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1" r:id="rId2"/>
    <p:sldMasterId id="2147483686" r:id="rId3"/>
  </p:sldMasterIdLst>
  <p:notesMasterIdLst>
    <p:notesMasterId r:id="rId18"/>
  </p:notesMasterIdLst>
  <p:handoutMasterIdLst>
    <p:handoutMasterId r:id="rId19"/>
  </p:handoutMasterIdLst>
  <p:sldIdLst>
    <p:sldId id="1745" r:id="rId4"/>
    <p:sldId id="1757" r:id="rId5"/>
    <p:sldId id="1763" r:id="rId6"/>
    <p:sldId id="1758" r:id="rId7"/>
    <p:sldId id="1697" r:id="rId8"/>
    <p:sldId id="1760" r:id="rId9"/>
    <p:sldId id="1746" r:id="rId10"/>
    <p:sldId id="1747" r:id="rId11"/>
    <p:sldId id="1748" r:id="rId12"/>
    <p:sldId id="1749" r:id="rId13"/>
    <p:sldId id="1753" r:id="rId14"/>
    <p:sldId id="1761" r:id="rId15"/>
    <p:sldId id="1762" r:id="rId16"/>
    <p:sldId id="1583" r:id="rId17"/>
  </p:sldIdLst>
  <p:sldSz cx="10080625" cy="7200900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175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2pPr>
    <a:lvl3pPr marL="914352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3pPr>
    <a:lvl4pPr marL="1371527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4pPr>
    <a:lvl5pPr marL="1828702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5pPr>
    <a:lvl6pPr marL="2285878" algn="l" defTabSz="457175" rtl="0" eaLnBrk="1" latinLnBrk="0" hangingPunct="1">
      <a:defRPr sz="1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6pPr>
    <a:lvl7pPr marL="2743054" algn="l" defTabSz="457175" rtl="0" eaLnBrk="1" latinLnBrk="0" hangingPunct="1">
      <a:defRPr sz="1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7pPr>
    <a:lvl8pPr marL="3200229" algn="l" defTabSz="457175" rtl="0" eaLnBrk="1" latinLnBrk="0" hangingPunct="1">
      <a:defRPr sz="1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8pPr>
    <a:lvl9pPr marL="3657405" algn="l" defTabSz="457175" rtl="0" eaLnBrk="1" latinLnBrk="0" hangingPunct="1">
      <a:defRPr sz="14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="" xmlns:p14="http://schemas.microsoft.com/office/powerpoint/2010/main">
        <p14:section name="默认节" id="{329E972D-3155-4A7E-82DC-7E637304F7FC}">
          <p14:sldIdLst>
            <p14:sldId id="1568"/>
            <p14:sldId id="1742"/>
            <p14:sldId id="1743"/>
          </p14:sldIdLst>
        </p14:section>
        <p14:section name="无标题节" id="{6C31A96A-445B-410C-B811-A104AD833039}">
          <p14:sldIdLst>
            <p14:sldId id="1730"/>
            <p14:sldId id="1739"/>
            <p14:sldId id="1697"/>
            <p14:sldId id="1706"/>
            <p14:sldId id="1707"/>
            <p14:sldId id="1744"/>
            <p14:sldId id="1740"/>
            <p14:sldId id="1735"/>
            <p14:sldId id="1731"/>
            <p14:sldId id="1711"/>
            <p14:sldId id="1733"/>
            <p14:sldId id="1734"/>
            <p14:sldId id="1713"/>
            <p14:sldId id="1714"/>
            <p14:sldId id="1737"/>
            <p14:sldId id="1741"/>
            <p14:sldId id="1723"/>
            <p14:sldId id="1726"/>
            <p14:sldId id="1738"/>
            <p14:sldId id="158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o" initials="g" lastIdx="8" clrIdx="0"/>
  <p:cmAuthor id="1" name="xiao" initials="x" lastIdx="8" clrIdx="1"/>
  <p:cmAuthor id="2" name="曲斌绪" initials="k" lastIdx="1" clrIdx="2"/>
  <p:cmAuthor id="3" name="微软用户" initials="微软用户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FD13B"/>
    <a:srgbClr val="AEAAE0"/>
    <a:srgbClr val="00305B"/>
    <a:srgbClr val="CCBEF2"/>
    <a:srgbClr val="A30505"/>
    <a:srgbClr val="F05158"/>
    <a:srgbClr val="437AB8"/>
    <a:srgbClr val="C32330"/>
    <a:srgbClr val="1118AB"/>
    <a:srgbClr val="1B43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2" autoAdjust="0"/>
    <p:restoredTop sz="89492" autoAdjust="0"/>
  </p:normalViewPr>
  <p:slideViewPr>
    <p:cSldViewPr>
      <p:cViewPr>
        <p:scale>
          <a:sx n="75" d="100"/>
          <a:sy n="75" d="100"/>
        </p:scale>
        <p:origin x="-762" y="-36"/>
      </p:cViewPr>
      <p:guideLst>
        <p:guide orient="horz" pos="713"/>
        <p:guide pos="3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2724" y="-78"/>
      </p:cViewPr>
      <p:guideLst>
        <p:guide orient="horz" pos="3111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4-11-30T19:38:16.295" idx="2">
    <p:pos x="688" y="3760"/>
    <p:text>请产品部补充功能特点及产品优势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A3CC8-03D9-416D-955E-1A0E1F88D11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BAB0821D-4FC0-4D70-AA2F-F1DCFAF416DE}">
      <dgm:prSet phldrT="[文本]" custT="1"/>
      <dgm:spPr/>
      <dgm:t>
        <a:bodyPr/>
        <a:lstStyle/>
        <a:p>
          <a:r>
            <a:rPr lang="zh-CN" altLang="en-US" sz="1800" b="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银联在线支付</a:t>
          </a:r>
          <a:endParaRPr lang="zh-CN" altLang="en-US" sz="1800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183374-5D4A-4601-A711-5A835507638B}" type="parTrans" cxnId="{1E71B2A1-87B6-4033-8D7E-BDECBB4BD8DF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92CB60-FE94-41C7-86DA-11F894B49CF8}" type="sibTrans" cxnId="{1E71B2A1-87B6-4033-8D7E-BDECBB4BD8DF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A49F0EB-C212-4592-AF97-9148DE22DDD3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方便快捷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13F1EF-3F16-4D97-B662-18BDDA4F947A}" type="parTrans" cxnId="{62034159-0020-445B-93D2-BCEAE6085692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FC85C9-0CD7-499C-B4C1-561ECD55E941}" type="sibTrans" cxnId="{62034159-0020-445B-93D2-BCEAE6085692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D12366-9918-42A1-AEA5-9379ACD238AC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安全可靠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A80FAD-F669-43AC-AF4F-3745D21AC5BA}" type="parTrans" cxnId="{696D4727-2846-4ACE-9860-4B724E06E2BB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515E20-A28A-4B3E-8058-6CA054AC1A7F}" type="sibTrans" cxnId="{696D4727-2846-4ACE-9860-4B724E06E2BB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3F07CE-144E-462A-AD6A-47A64E557210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全球通用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90F042-A785-4EAC-9B46-C69C82A15698}" type="parTrans" cxnId="{BFB0FBE5-E364-4F80-BA73-1430171AA2BD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1F7286-69F7-4C3E-B658-32718C224C92}" type="sibTrans" cxnId="{BFB0FBE5-E364-4F80-BA73-1430171AA2BD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DAC42B-75DF-43AC-9E71-6944E96FA54B}" type="pres">
      <dgm:prSet presAssocID="{F7EA3CC8-03D9-416D-955E-1A0E1F88D1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F769E56-7B1F-41FA-98C6-03C96C929A6B}" type="pres">
      <dgm:prSet presAssocID="{BAB0821D-4FC0-4D70-AA2F-F1DCFAF416DE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801F9057-EBD6-4D52-94A7-B93B5A41FD63}" type="pres">
      <dgm:prSet presAssocID="{3713F1EF-3F16-4D97-B662-18BDDA4F947A}" presName="parTrans" presStyleLbl="bgSibTrans2D1" presStyleIdx="0" presStyleCnt="3"/>
      <dgm:spPr/>
      <dgm:t>
        <a:bodyPr/>
        <a:lstStyle/>
        <a:p>
          <a:endParaRPr lang="zh-CN" altLang="en-US"/>
        </a:p>
      </dgm:t>
    </dgm:pt>
    <dgm:pt modelId="{AF075B31-FB14-499C-8A15-BEC88BEB69BA}" type="pres">
      <dgm:prSet presAssocID="{9A49F0EB-C212-4592-AF97-9148DE22DDD3}" presName="node" presStyleLbl="node1" presStyleIdx="0" presStyleCnt="3" custScaleX="166307" custScaleY="79066" custRadScaleRad="131589" custRadScaleInc="-152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B0DFA9-CD3F-4D6A-AE02-EAA3DAA6B3A2}" type="pres">
      <dgm:prSet presAssocID="{61A80FAD-F669-43AC-AF4F-3745D21AC5BA}" presName="parTrans" presStyleLbl="bgSibTrans2D1" presStyleIdx="1" presStyleCnt="3"/>
      <dgm:spPr/>
      <dgm:t>
        <a:bodyPr/>
        <a:lstStyle/>
        <a:p>
          <a:endParaRPr lang="zh-CN" altLang="en-US"/>
        </a:p>
      </dgm:t>
    </dgm:pt>
    <dgm:pt modelId="{4269F482-D7C7-4527-8B10-69D41CE8C2B0}" type="pres">
      <dgm:prSet presAssocID="{ACD12366-9918-42A1-AEA5-9379ACD238AC}" presName="node" presStyleLbl="node1" presStyleIdx="1" presStyleCnt="3" custScaleX="145829" custScaleY="66438" custRadScaleRad="1092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B00F5C-8B11-4BBB-BAFF-E9FD28EF5F48}" type="pres">
      <dgm:prSet presAssocID="{9C90F042-A785-4EAC-9B46-C69C82A15698}" presName="parTrans" presStyleLbl="bgSibTrans2D1" presStyleIdx="2" presStyleCnt="3"/>
      <dgm:spPr/>
      <dgm:t>
        <a:bodyPr/>
        <a:lstStyle/>
        <a:p>
          <a:endParaRPr lang="zh-CN" altLang="en-US"/>
        </a:p>
      </dgm:t>
    </dgm:pt>
    <dgm:pt modelId="{4751B444-19F9-4211-9995-BBEBE4998B68}" type="pres">
      <dgm:prSet presAssocID="{D93F07CE-144E-462A-AD6A-47A64E557210}" presName="node" presStyleLbl="node1" presStyleIdx="2" presStyleCnt="3" custScaleX="160221" custScaleY="79067" custRadScaleRad="130598" custRadScaleInc="149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0B71230-9FE0-42B2-B23D-9D187503B35E}" type="presOf" srcId="{BAB0821D-4FC0-4D70-AA2F-F1DCFAF416DE}" destId="{6F769E56-7B1F-41FA-98C6-03C96C929A6B}" srcOrd="0" destOrd="0" presId="urn:microsoft.com/office/officeart/2005/8/layout/radial4"/>
    <dgm:cxn modelId="{20123487-429B-40AE-90E6-5372F76CCD0B}" type="presOf" srcId="{F7EA3CC8-03D9-416D-955E-1A0E1F88D11A}" destId="{71DAC42B-75DF-43AC-9E71-6944E96FA54B}" srcOrd="0" destOrd="0" presId="urn:microsoft.com/office/officeart/2005/8/layout/radial4"/>
    <dgm:cxn modelId="{C7F1F2B4-C8AA-4FBE-BD41-E1F10252BEE5}" type="presOf" srcId="{ACD12366-9918-42A1-AEA5-9379ACD238AC}" destId="{4269F482-D7C7-4527-8B10-69D41CE8C2B0}" srcOrd="0" destOrd="0" presId="urn:microsoft.com/office/officeart/2005/8/layout/radial4"/>
    <dgm:cxn modelId="{E921410A-B21B-40AA-9A4B-E6D22280661E}" type="presOf" srcId="{3713F1EF-3F16-4D97-B662-18BDDA4F947A}" destId="{801F9057-EBD6-4D52-94A7-B93B5A41FD63}" srcOrd="0" destOrd="0" presId="urn:microsoft.com/office/officeart/2005/8/layout/radial4"/>
    <dgm:cxn modelId="{5B1D22B6-242C-41BB-9A0A-D215C86EAFB5}" type="presOf" srcId="{61A80FAD-F669-43AC-AF4F-3745D21AC5BA}" destId="{A5B0DFA9-CD3F-4D6A-AE02-EAA3DAA6B3A2}" srcOrd="0" destOrd="0" presId="urn:microsoft.com/office/officeart/2005/8/layout/radial4"/>
    <dgm:cxn modelId="{62034159-0020-445B-93D2-BCEAE6085692}" srcId="{BAB0821D-4FC0-4D70-AA2F-F1DCFAF416DE}" destId="{9A49F0EB-C212-4592-AF97-9148DE22DDD3}" srcOrd="0" destOrd="0" parTransId="{3713F1EF-3F16-4D97-B662-18BDDA4F947A}" sibTransId="{05FC85C9-0CD7-499C-B4C1-561ECD55E941}"/>
    <dgm:cxn modelId="{22091E8F-1856-4490-864C-33D23C03C943}" type="presOf" srcId="{9A49F0EB-C212-4592-AF97-9148DE22DDD3}" destId="{AF075B31-FB14-499C-8A15-BEC88BEB69BA}" srcOrd="0" destOrd="0" presId="urn:microsoft.com/office/officeart/2005/8/layout/radial4"/>
    <dgm:cxn modelId="{23ED9256-0E7F-4DCB-A108-F8B755D123EC}" type="presOf" srcId="{D93F07CE-144E-462A-AD6A-47A64E557210}" destId="{4751B444-19F9-4211-9995-BBEBE4998B68}" srcOrd="0" destOrd="0" presId="urn:microsoft.com/office/officeart/2005/8/layout/radial4"/>
    <dgm:cxn modelId="{1E71B2A1-87B6-4033-8D7E-BDECBB4BD8DF}" srcId="{F7EA3CC8-03D9-416D-955E-1A0E1F88D11A}" destId="{BAB0821D-4FC0-4D70-AA2F-F1DCFAF416DE}" srcOrd="0" destOrd="0" parTransId="{0F183374-5D4A-4601-A711-5A835507638B}" sibTransId="{5492CB60-FE94-41C7-86DA-11F894B49CF8}"/>
    <dgm:cxn modelId="{BFB0FBE5-E364-4F80-BA73-1430171AA2BD}" srcId="{BAB0821D-4FC0-4D70-AA2F-F1DCFAF416DE}" destId="{D93F07CE-144E-462A-AD6A-47A64E557210}" srcOrd="2" destOrd="0" parTransId="{9C90F042-A785-4EAC-9B46-C69C82A15698}" sibTransId="{4B1F7286-69F7-4C3E-B658-32718C224C92}"/>
    <dgm:cxn modelId="{C40CF1AF-9B3E-4BEE-A006-293FD1EDFACE}" type="presOf" srcId="{9C90F042-A785-4EAC-9B46-C69C82A15698}" destId="{B6B00F5C-8B11-4BBB-BAFF-E9FD28EF5F48}" srcOrd="0" destOrd="0" presId="urn:microsoft.com/office/officeart/2005/8/layout/radial4"/>
    <dgm:cxn modelId="{696D4727-2846-4ACE-9860-4B724E06E2BB}" srcId="{BAB0821D-4FC0-4D70-AA2F-F1DCFAF416DE}" destId="{ACD12366-9918-42A1-AEA5-9379ACD238AC}" srcOrd="1" destOrd="0" parTransId="{61A80FAD-F669-43AC-AF4F-3745D21AC5BA}" sibTransId="{96515E20-A28A-4B3E-8058-6CA054AC1A7F}"/>
    <dgm:cxn modelId="{55D8061C-8160-4641-B448-D3B27EE99394}" type="presParOf" srcId="{71DAC42B-75DF-43AC-9E71-6944E96FA54B}" destId="{6F769E56-7B1F-41FA-98C6-03C96C929A6B}" srcOrd="0" destOrd="0" presId="urn:microsoft.com/office/officeart/2005/8/layout/radial4"/>
    <dgm:cxn modelId="{4EACF0CB-EC7E-402A-88D3-A69919A11A99}" type="presParOf" srcId="{71DAC42B-75DF-43AC-9E71-6944E96FA54B}" destId="{801F9057-EBD6-4D52-94A7-B93B5A41FD63}" srcOrd="1" destOrd="0" presId="urn:microsoft.com/office/officeart/2005/8/layout/radial4"/>
    <dgm:cxn modelId="{AAF327AE-AECA-4B9F-9C6E-AC72AFA7DD9B}" type="presParOf" srcId="{71DAC42B-75DF-43AC-9E71-6944E96FA54B}" destId="{AF075B31-FB14-499C-8A15-BEC88BEB69BA}" srcOrd="2" destOrd="0" presId="urn:microsoft.com/office/officeart/2005/8/layout/radial4"/>
    <dgm:cxn modelId="{88D86FF2-7FAD-4A00-9617-B4E09225FFD6}" type="presParOf" srcId="{71DAC42B-75DF-43AC-9E71-6944E96FA54B}" destId="{A5B0DFA9-CD3F-4D6A-AE02-EAA3DAA6B3A2}" srcOrd="3" destOrd="0" presId="urn:microsoft.com/office/officeart/2005/8/layout/radial4"/>
    <dgm:cxn modelId="{EC386D75-12DE-4800-A7CF-674CFEEA66CA}" type="presParOf" srcId="{71DAC42B-75DF-43AC-9E71-6944E96FA54B}" destId="{4269F482-D7C7-4527-8B10-69D41CE8C2B0}" srcOrd="4" destOrd="0" presId="urn:microsoft.com/office/officeart/2005/8/layout/radial4"/>
    <dgm:cxn modelId="{8FCCE63B-5880-4F84-ADB0-D3A28C73433E}" type="presParOf" srcId="{71DAC42B-75DF-43AC-9E71-6944E96FA54B}" destId="{B6B00F5C-8B11-4BBB-BAFF-E9FD28EF5F48}" srcOrd="5" destOrd="0" presId="urn:microsoft.com/office/officeart/2005/8/layout/radial4"/>
    <dgm:cxn modelId="{6FA5B32E-4F07-4860-9A5F-DB1441487DB1}" type="presParOf" srcId="{71DAC42B-75DF-43AC-9E71-6944E96FA54B}" destId="{4751B444-19F9-4211-9995-BBEBE4998B6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769E56-7B1F-41FA-98C6-03C96C929A6B}">
      <dsp:nvSpPr>
        <dsp:cNvPr id="0" name=""/>
        <dsp:cNvSpPr/>
      </dsp:nvSpPr>
      <dsp:spPr>
        <a:xfrm>
          <a:off x="2488253" y="1411334"/>
          <a:ext cx="1252386" cy="1252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银联在线支付</a:t>
          </a:r>
          <a:endParaRPr lang="zh-CN" altLang="en-US" sz="18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88253" y="1411334"/>
        <a:ext cx="1252386" cy="1252386"/>
      </dsp:txXfrm>
    </dsp:sp>
    <dsp:sp modelId="{801F9057-EBD6-4D52-94A7-B93B5A41FD63}">
      <dsp:nvSpPr>
        <dsp:cNvPr id="0" name=""/>
        <dsp:cNvSpPr/>
      </dsp:nvSpPr>
      <dsp:spPr>
        <a:xfrm rot="12350496">
          <a:off x="1098723" y="1233630"/>
          <a:ext cx="1448696" cy="356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75B31-FB14-499C-8A15-BEC88BEB69BA}">
      <dsp:nvSpPr>
        <dsp:cNvPr id="0" name=""/>
        <dsp:cNvSpPr/>
      </dsp:nvSpPr>
      <dsp:spPr>
        <a:xfrm>
          <a:off x="181823" y="720082"/>
          <a:ext cx="1978666" cy="752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方便快捷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1823" y="720082"/>
        <a:ext cx="1978666" cy="752561"/>
      </dsp:txXfrm>
    </dsp:sp>
    <dsp:sp modelId="{A5B0DFA9-CD3F-4D6A-AE02-EAA3DAA6B3A2}">
      <dsp:nvSpPr>
        <dsp:cNvPr id="0" name=""/>
        <dsp:cNvSpPr/>
      </dsp:nvSpPr>
      <dsp:spPr>
        <a:xfrm rot="16200000">
          <a:off x="2596987" y="655176"/>
          <a:ext cx="1034918" cy="356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9F482-D7C7-4527-8B10-69D41CE8C2B0}">
      <dsp:nvSpPr>
        <dsp:cNvPr id="0" name=""/>
        <dsp:cNvSpPr/>
      </dsp:nvSpPr>
      <dsp:spPr>
        <a:xfrm>
          <a:off x="2246933" y="0"/>
          <a:ext cx="1735025" cy="632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安全可靠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46933" y="0"/>
        <a:ext cx="1735025" cy="632366"/>
      </dsp:txXfrm>
    </dsp:sp>
    <dsp:sp modelId="{B6B00F5C-8B11-4BBB-BAFF-E9FD28EF5F48}">
      <dsp:nvSpPr>
        <dsp:cNvPr id="0" name=""/>
        <dsp:cNvSpPr/>
      </dsp:nvSpPr>
      <dsp:spPr>
        <a:xfrm rot="20036868">
          <a:off x="3679142" y="1232655"/>
          <a:ext cx="1433329" cy="356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1B444-19F9-4211-9995-BBEBE4998B68}">
      <dsp:nvSpPr>
        <dsp:cNvPr id="0" name=""/>
        <dsp:cNvSpPr/>
      </dsp:nvSpPr>
      <dsp:spPr>
        <a:xfrm>
          <a:off x="4086526" y="720083"/>
          <a:ext cx="1906256" cy="7525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全球通用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86526" y="720083"/>
        <a:ext cx="1906256" cy="752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134" tIns="45567" rIns="91134" bIns="45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134" tIns="45567" rIns="91134" bIns="45567" rtlCol="0"/>
          <a:lstStyle>
            <a:lvl1pPr algn="r">
              <a:defRPr sz="1200"/>
            </a:lvl1pPr>
          </a:lstStyle>
          <a:p>
            <a:fld id="{D01338E7-FDBB-2F41-A7AC-94FF47A814B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134" tIns="45567" rIns="91134" bIns="45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134" tIns="45567" rIns="91134" bIns="45567" rtlCol="0" anchor="b"/>
          <a:lstStyle>
            <a:lvl1pPr algn="r">
              <a:defRPr sz="1200"/>
            </a:lvl1pPr>
          </a:lstStyle>
          <a:p>
            <a:fld id="{0587A05D-B7EE-5948-B4CD-75B36CCE7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0491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4" tIns="45567" rIns="91134" bIns="455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4" tIns="45567" rIns="91134" bIns="455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6450" y="739775"/>
            <a:ext cx="51847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70"/>
            <a:ext cx="4984962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4" tIns="45567" rIns="91134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8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4" tIns="45567" rIns="91134" bIns="455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380538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4" tIns="45567" rIns="91134" bIns="455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02C1632-BA49-1D4C-815D-698F6039444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010471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1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3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5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7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5878" algn="l" defTabSz="457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4" algn="l" defTabSz="457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9" algn="l" defTabSz="457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05" algn="l" defTabSz="457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6450" y="739775"/>
            <a:ext cx="5184775" cy="3703638"/>
          </a:xfrm>
          <a:ln/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41350"/>
            <a:ext cx="3556000" cy="2540000"/>
          </a:xfrm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B67C-08C9-4989-813D-1B8F111B6144}" type="slidenum">
              <a:rPr lang="zh-CN" altLang="en-US" smtClean="0"/>
              <a:pPr/>
              <a:t>12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41350"/>
            <a:ext cx="3556000" cy="2540000"/>
          </a:xfrm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B67C-08C9-4989-813D-1B8F111B6144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41350"/>
            <a:ext cx="3556000" cy="2540000"/>
          </a:xfrm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B67C-08C9-4989-813D-1B8F111B6144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41350"/>
            <a:ext cx="3556000" cy="2540000"/>
          </a:xfrm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B67C-08C9-4989-813D-1B8F111B6144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41350"/>
            <a:ext cx="3556000" cy="2540000"/>
          </a:xfrm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B67C-08C9-4989-813D-1B8F111B6144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41350"/>
            <a:ext cx="3556000" cy="2540000"/>
          </a:xfrm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B67C-08C9-4989-813D-1B8F111B6144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41350"/>
            <a:ext cx="3556000" cy="2540000"/>
          </a:xfrm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latin typeface="Arial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rPr>
              <a:t>目前，“银联在线支付”已覆盖网购火车票、境内外网上购物、水电煤缴费、手机充值、信用卡还款、交通出行、商旅预订、生活文娱、数码百货、网上转账、基金理财、金融支付、公益慈善、图书出版、体育运动、品牌服饰、游戏点卡、保险、烟草等诸多电子商务领域。铁路客户服务中心、国航、东航、南航、京东商城、亚马逊、苏宁易购、国美在线、新蛋网、当当网、东方购物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rPr>
              <a:t>1</a:t>
            </a:r>
            <a:r>
              <a:rPr lang="zh-CN" altLang="zh-CN" sz="1200" kern="1200" smtClean="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rPr>
              <a:t>号店、唯品会、凡客诚品、梦芭莎、携程网、去哪儿网、国旅在线、同程网、芒果网、遨游网、驴妈妈旅游网、途牛旅游网、雄狮旅游网、拉手网、满座网、窝窝团、格瓦拉生活网、蜘蛛网、优酷网、爱奇艺等各类主流电商网站都可使用。</a:t>
            </a:r>
          </a:p>
          <a:p>
            <a:endParaRPr lang="zh-CN" altLang="en-US" dirty="0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B67C-08C9-4989-813D-1B8F111B6144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41350"/>
            <a:ext cx="3556000" cy="2540000"/>
          </a:xfrm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B67C-08C9-4989-813D-1B8F111B6144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41350"/>
            <a:ext cx="3556000" cy="2540000"/>
          </a:xfrm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B67C-08C9-4989-813D-1B8F111B6144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1513" y="641350"/>
            <a:ext cx="3556000" cy="2540000"/>
          </a:xfrm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  <a:ea typeface="宋体" pitchFamily="2" charset="-122"/>
            </a:endParaRPr>
          </a:p>
          <a:p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1B67C-08C9-4989-813D-1B8F111B6144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4085" y="1611871"/>
            <a:ext cx="6888427" cy="1200150"/>
          </a:xfrm>
        </p:spPr>
        <p:txBody>
          <a:bodyPr/>
          <a:lstStyle>
            <a:lvl1pPr>
              <a:defRPr sz="3600">
                <a:solidFill>
                  <a:srgbClr val="C3233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4085" y="2910368"/>
            <a:ext cx="6888427" cy="1330168"/>
          </a:xfrm>
        </p:spPr>
        <p:txBody>
          <a:bodyPr/>
          <a:lstStyle>
            <a:lvl1pPr>
              <a:defRPr>
                <a:solidFill>
                  <a:srgbClr val="C3233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40" y="38339"/>
            <a:ext cx="521532" cy="700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588037" y="6557385"/>
            <a:ext cx="2547064" cy="29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C32330"/>
                </a:solidFill>
                <a:latin typeface="Myriad"/>
                <a:ea typeface="+mn-ea"/>
                <a:cs typeface="Myriad"/>
              </a:defRPr>
            </a:lvl1pPr>
            <a:lvl2pPr marL="341313" indent="-227013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2pPr>
            <a:lvl3pPr marL="6826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3pPr>
            <a:lvl4pPr marL="1028700" indent="-23018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4pPr>
            <a:lvl5pPr marL="1373188" indent="-230188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5pPr>
            <a:lvl6pPr marL="18303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75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7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19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F3E3D-7277-4339-82A3-9D9ECEC68A95}" type="datetime2">
              <a:rPr lang="zh-CN" altLang="en-US" sz="1600" b="1" baseline="0" smtClean="0">
                <a:solidFill>
                  <a:srgbClr val="808582"/>
                </a:solidFill>
                <a:latin typeface="微软雅黑" pitchFamily="34" charset="-122"/>
                <a:ea typeface="微软雅黑" pitchFamily="34" charset="-122"/>
              </a:rPr>
              <a:pPr/>
              <a:t>2014年12月2日</a:t>
            </a:fld>
            <a:endParaRPr lang="zh-CN" altLang="en-US" sz="1600" b="1" baseline="0" dirty="0">
              <a:solidFill>
                <a:srgbClr val="80858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"/>
            <a:ext cx="10080646" cy="72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614" y="1680210"/>
            <a:ext cx="1260078" cy="1200150"/>
          </a:xfrm>
          <a:ln>
            <a:noFill/>
          </a:ln>
        </p:spPr>
        <p:txBody>
          <a:bodyPr/>
          <a:lstStyle>
            <a:lvl1pPr>
              <a:defRPr sz="5400" b="0" i="0">
                <a:solidFill>
                  <a:srgbClr val="006462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r>
              <a:rPr lang="en-US" dirty="0" smtClean="0"/>
              <a:t>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  <p:pic>
        <p:nvPicPr>
          <p:cNvPr id="13" name="Picture 12" descr="4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52017" y="1680210"/>
            <a:ext cx="1176073" cy="1680210"/>
          </a:xfrm>
        </p:spPr>
        <p:txBody>
          <a:bodyPr/>
          <a:lstStyle>
            <a:lvl1pPr>
              <a:defRPr baseline="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Click t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36052" y="1680210"/>
            <a:ext cx="1260078" cy="1200150"/>
          </a:xfrm>
        </p:spPr>
        <p:txBody>
          <a:bodyPr/>
          <a:lstStyle>
            <a:lvl1pPr>
              <a:defRPr sz="5400" b="0" i="0">
                <a:solidFill>
                  <a:srgbClr val="C32330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  <p:pic>
        <p:nvPicPr>
          <p:cNvPr id="11" name="Picture 10" descr="6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058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052" y="1680210"/>
            <a:ext cx="1260078" cy="1200150"/>
          </a:xfrm>
        </p:spPr>
        <p:txBody>
          <a:bodyPr/>
          <a:lstStyle>
            <a:lvl1pPr>
              <a:defRPr sz="5400" b="0" i="0">
                <a:solidFill>
                  <a:srgbClr val="00305B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02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736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114" y="1680210"/>
            <a:ext cx="1260078" cy="1200150"/>
          </a:xfrm>
          <a:ln>
            <a:noFill/>
          </a:ln>
        </p:spPr>
        <p:txBody>
          <a:bodyPr/>
          <a:lstStyle>
            <a:lvl1pPr>
              <a:defRPr sz="5400" b="0" i="0">
                <a:solidFill>
                  <a:srgbClr val="006462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976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  <p:pic>
        <p:nvPicPr>
          <p:cNvPr id="13" name="Picture 12" descr="4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2017" y="1680210"/>
            <a:ext cx="1176073" cy="1680210"/>
          </a:xfrm>
        </p:spPr>
        <p:txBody>
          <a:bodyPr/>
          <a:lstStyle>
            <a:lvl1pPr>
              <a:defRPr baseline="0">
                <a:latin typeface="FZYueZhunHeiS" pitchFamily="2" charset="-122"/>
                <a:ea typeface="方正悦准黑简体" pitchFamily="2" charset="-122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1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21" y="198073"/>
            <a:ext cx="9208523" cy="549574"/>
          </a:xfrm>
        </p:spPr>
        <p:txBody>
          <a:bodyPr anchor="ctr"/>
          <a:lstStyle>
            <a:lvl1pPr>
              <a:defRPr>
                <a:solidFill>
                  <a:srgbClr val="C3233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21" y="954156"/>
            <a:ext cx="9208523" cy="5443805"/>
          </a:xfrm>
        </p:spPr>
        <p:txBody>
          <a:bodyPr/>
          <a:lstStyle>
            <a:lvl1pPr marL="359981" marR="0" indent="-359981" algn="l" defTabSz="957212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n"/>
              <a:tabLst/>
              <a:defRPr lang="zh-CN" altLang="en-US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647965" indent="-298784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lang="en-US" altLang="zh-CN" sz="18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Myriad"/>
              </a:defRPr>
            </a:lvl2pPr>
            <a:lvl3pPr marL="935950" indent="-241187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lang="en-US" altLang="zh-CN" sz="16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Myriad"/>
              </a:defRPr>
            </a:lvl3pPr>
          </a:lstStyle>
          <a:p>
            <a:pPr marL="358756" lvl="0" indent="-358756" algn="l" defTabSz="957212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marL="806707" lvl="1" indent="-358756" algn="l" defTabSz="957212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marL="614329" lvl="2" indent="-358756" algn="l" defTabSz="957212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marL="358756" lvl="0" indent="-358756" algn="l" defTabSz="957212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357022" y="878444"/>
            <a:ext cx="9207321" cy="0"/>
          </a:xfrm>
          <a:prstGeom prst="line">
            <a:avLst/>
          </a:prstGeom>
          <a:ln w="3175">
            <a:solidFill>
              <a:srgbClr val="0033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357022" y="878444"/>
            <a:ext cx="9207321" cy="0"/>
          </a:xfrm>
          <a:prstGeom prst="line">
            <a:avLst/>
          </a:prstGeom>
          <a:ln w="3175">
            <a:solidFill>
              <a:srgbClr val="0033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203" y="1105373"/>
            <a:ext cx="9406423" cy="3326770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40" y="38339"/>
            <a:ext cx="521532" cy="700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357022" y="878444"/>
            <a:ext cx="9207321" cy="0"/>
          </a:xfrm>
          <a:prstGeom prst="line">
            <a:avLst/>
          </a:prstGeom>
          <a:ln w="3175">
            <a:solidFill>
              <a:srgbClr val="0033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357022" y="878444"/>
            <a:ext cx="9207321" cy="0"/>
          </a:xfrm>
          <a:prstGeom prst="line">
            <a:avLst/>
          </a:prstGeom>
          <a:ln w="3175">
            <a:solidFill>
              <a:srgbClr val="0033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21" y="198073"/>
            <a:ext cx="9208523" cy="549574"/>
          </a:xfrm>
        </p:spPr>
        <p:txBody>
          <a:bodyPr anchor="ctr"/>
          <a:lstStyle>
            <a:lvl1pPr>
              <a:defRPr>
                <a:solidFill>
                  <a:srgbClr val="C3233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21" y="954156"/>
            <a:ext cx="9208523" cy="5443805"/>
          </a:xfrm>
        </p:spPr>
        <p:txBody>
          <a:bodyPr/>
          <a:lstStyle>
            <a:lvl1pPr marL="359981" marR="0" indent="-359981" algn="l" defTabSz="957212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n"/>
              <a:tabLst/>
              <a:defRPr lang="zh-CN" altLang="en-US" sz="2000" b="1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647965" indent="-298784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  <a:defRPr lang="en-US" altLang="zh-CN" sz="18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Myriad"/>
              </a:defRPr>
            </a:lvl2pPr>
            <a:lvl3pPr marL="935950" indent="-241187">
              <a:lnSpc>
                <a:spcPts val="3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lang="en-US" altLang="zh-CN" sz="1600" b="0" dirty="0" smtClean="0"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Myriad"/>
              </a:defRPr>
            </a:lvl3pPr>
          </a:lstStyle>
          <a:p>
            <a:pPr marL="358756" lvl="0" indent="-358756" algn="l" defTabSz="957212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marL="806707" lvl="1" indent="-358756" algn="l" defTabSz="957212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marL="614329" lvl="2" indent="-358756" algn="l" defTabSz="957212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marL="358756" lvl="0" indent="-358756" algn="l" defTabSz="957212" rtl="0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3233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808" y="1545197"/>
            <a:ext cx="4032251" cy="4535566"/>
          </a:xfrm>
        </p:spPr>
        <p:txBody>
          <a:bodyPr/>
          <a:lstStyle>
            <a:lvl1pPr>
              <a:defRPr sz="2800" baseline="0">
                <a:latin typeface="微软雅黑" pitchFamily="34" charset="-122"/>
                <a:ea typeface="微软雅黑" pitchFamily="34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2994" y="1545197"/>
            <a:ext cx="4032250" cy="4535566"/>
          </a:xfrm>
        </p:spPr>
        <p:txBody>
          <a:bodyPr/>
          <a:lstStyle>
            <a:lvl1pPr>
              <a:defRPr sz="2800" baseline="0">
                <a:latin typeface="微软雅黑" pitchFamily="34" charset="-122"/>
                <a:ea typeface="微软雅黑" pitchFamily="34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3233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3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441027" y="6883483"/>
            <a:ext cx="25376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60B5A791-BB01-4B82-AD24-374214917A3D}" type="slidenum">
              <a:rPr lang="zh-CN" altLang="en-US" sz="800">
                <a:solidFill>
                  <a:srgbClr val="666666"/>
                </a:solidFill>
                <a:ea typeface="MS PGothic" pitchFamily="34" charset="-128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altLang="zh-CN" sz="800" dirty="0">
              <a:solidFill>
                <a:srgbClr val="666666"/>
              </a:solidFill>
              <a:ea typeface="MS PGothic" pitchFamily="34" charset="-128"/>
            </a:endParaRPr>
          </a:p>
        </p:txBody>
      </p:sp>
      <p:pic>
        <p:nvPicPr>
          <p:cNvPr id="5" name="Picture 12" descr="4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359"/>
            <a:ext cx="100806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2017" y="1680210"/>
            <a:ext cx="1176073" cy="1680210"/>
          </a:xfrm>
        </p:spPr>
        <p:txBody>
          <a:bodyPr/>
          <a:lstStyle>
            <a:lvl1pPr>
              <a:defRPr baseline="0">
                <a:latin typeface="FZYueZhunHeiS" pitchFamily="2" charset="-122"/>
                <a:ea typeface="方正悦准黑简体" pitchFamily="2" charset="-122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029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36052" y="1680210"/>
            <a:ext cx="1260078" cy="1200150"/>
          </a:xfrm>
        </p:spPr>
        <p:txBody>
          <a:bodyPr/>
          <a:lstStyle>
            <a:lvl1pPr>
              <a:defRPr sz="5400" b="0" i="0">
                <a:solidFill>
                  <a:srgbClr val="C32330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  <p:pic>
        <p:nvPicPr>
          <p:cNvPr id="11" name="Picture 10" descr="6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052" y="1680210"/>
            <a:ext cx="1260078" cy="1200150"/>
          </a:xfrm>
        </p:spPr>
        <p:txBody>
          <a:bodyPr/>
          <a:lstStyle>
            <a:lvl1pPr>
              <a:defRPr sz="5400" b="0" i="0">
                <a:solidFill>
                  <a:srgbClr val="00305B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r>
              <a:rPr lang="en-US" dirty="0" smtClean="0"/>
              <a:t>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0052" y="1545199"/>
            <a:ext cx="8484526" cy="527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</a:t>
            </a:r>
            <a:r>
              <a:rPr lang="zh-CN" altLang="en-US" dirty="0" smtClean="0"/>
              <a:t>文本样式</a:t>
            </a:r>
            <a:endParaRPr lang="zh-CN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036" y="6883944"/>
            <a:ext cx="2537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fld id="{F0C9EA17-9EB9-7145-9E3E-6138E8FF67BD}" type="slidenum">
              <a:rPr lang="zh-CN" altLang="en-US" sz="800">
                <a:solidFill>
                  <a:srgbClr val="666666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800">
              <a:solidFill>
                <a:srgbClr val="666666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6047" y="6880865"/>
            <a:ext cx="41162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" dirty="0">
                <a:solidFill>
                  <a:srgbClr val="666666"/>
                </a:solidFill>
              </a:rPr>
              <a:t>| Presentation Title | Client Name | XX Month Year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6300391" y="6817526"/>
            <a:ext cx="3192198" cy="38338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0052" y="253365"/>
            <a:ext cx="848452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5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6" y="0"/>
            <a:ext cx="10080625" cy="72009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40" y="38339"/>
            <a:ext cx="521532" cy="700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4881550" y="6700397"/>
            <a:ext cx="714453" cy="29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C32330"/>
                </a:solidFill>
                <a:latin typeface="Myriad"/>
                <a:ea typeface="+mn-ea"/>
                <a:cs typeface="Myriad"/>
              </a:defRPr>
            </a:lvl1pPr>
            <a:lvl2pPr marL="341313" indent="-227013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2pPr>
            <a:lvl3pPr marL="682625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3pPr>
            <a:lvl4pPr marL="1028700" indent="-230188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4pPr>
            <a:lvl5pPr marL="1373188" indent="-230188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Myriad"/>
                <a:ea typeface="+mn-ea"/>
                <a:cs typeface="Myriad"/>
              </a:defRPr>
            </a:lvl5pPr>
            <a:lvl6pPr marL="18303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75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47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1988" indent="-230188" algn="l" rtl="0" fontAlgn="base">
              <a:spcBef>
                <a:spcPct val="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C92AA0-F44F-478F-9B1C-4B493B85AA82}" type="slidenum">
              <a:rPr lang="zh-CN" altLang="en-US" sz="1600" b="1" baseline="0" smtClean="0">
                <a:solidFill>
                  <a:srgbClr val="808582"/>
                </a:solidFill>
                <a:latin typeface="微软雅黑" pitchFamily="34" charset="-122"/>
                <a:ea typeface="微软雅黑" pitchFamily="34" charset="-122"/>
              </a:rPr>
              <a:pPr/>
              <a:t>‹#›</a:t>
            </a:fld>
            <a:endParaRPr lang="zh-CN" altLang="en-US" sz="1600" b="1" baseline="0" dirty="0">
              <a:solidFill>
                <a:srgbClr val="80858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97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2330"/>
          </a:solidFill>
          <a:latin typeface="Myriad"/>
          <a:ea typeface="+mj-ea"/>
          <a:cs typeface="Myria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Myriad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Myriad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Myriad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Myriad" charset="0"/>
          <a:ea typeface="宋体" charset="-122"/>
          <a:cs typeface="宋体" charset="-122"/>
        </a:defRPr>
      </a:lvl5pPr>
      <a:lvl6pPr marL="457175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宋体" charset="-122"/>
          <a:ea typeface="宋体" charset="-122"/>
          <a:cs typeface="宋体" charset="-122"/>
        </a:defRPr>
      </a:lvl6pPr>
      <a:lvl7pPr marL="914352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宋体" charset="-122"/>
          <a:ea typeface="宋体" charset="-122"/>
          <a:cs typeface="宋体" charset="-122"/>
        </a:defRPr>
      </a:lvl7pPr>
      <a:lvl8pPr marL="1371527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宋体" charset="-122"/>
          <a:ea typeface="宋体" charset="-122"/>
          <a:cs typeface="宋体" charset="-122"/>
        </a:defRPr>
      </a:lvl8pPr>
      <a:lvl9pPr marL="1828702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宋体" charset="-122"/>
          <a:ea typeface="宋体" charset="-122"/>
          <a:cs typeface="宋体" charset="-122"/>
        </a:defRPr>
      </a:lvl9pPr>
    </p:titleStyle>
    <p:bodyStyle>
      <a:lvl1pPr marL="342882" indent="-342882"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Myriad"/>
          <a:ea typeface="+mn-ea"/>
          <a:cs typeface="Myriad"/>
        </a:defRPr>
      </a:lvl1pPr>
      <a:lvl2pPr marL="114294" indent="0" algn="l" rtl="0" eaLnBrk="0" fontAlgn="base" hangingPunct="0">
        <a:spcBef>
          <a:spcPct val="35000"/>
        </a:spcBef>
        <a:spcAft>
          <a:spcPct val="0"/>
        </a:spcAft>
        <a:buNone/>
        <a:defRPr sz="2000">
          <a:solidFill>
            <a:schemeClr val="tx1"/>
          </a:solidFill>
          <a:latin typeface="Myriad"/>
          <a:ea typeface="+mn-ea"/>
          <a:cs typeface="Myriad"/>
        </a:defRPr>
      </a:lvl2pPr>
      <a:lvl3pPr marL="455588" indent="0" algn="l" rtl="0" eaLnBrk="0" fontAlgn="base" hangingPunct="0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Myriad"/>
          <a:ea typeface="+mn-ea"/>
          <a:cs typeface="Myriad"/>
        </a:defRPr>
      </a:lvl3pPr>
      <a:lvl4pPr marL="798470" indent="0" algn="l" rtl="0" eaLnBrk="0" fontAlgn="base" hangingPunct="0">
        <a:spcBef>
          <a:spcPct val="10000"/>
        </a:spcBef>
        <a:spcAft>
          <a:spcPct val="0"/>
        </a:spcAft>
        <a:buNone/>
        <a:defRPr sz="2000">
          <a:solidFill>
            <a:schemeClr val="tx1"/>
          </a:solidFill>
          <a:latin typeface="Myriad"/>
          <a:ea typeface="+mn-ea"/>
          <a:cs typeface="Myriad"/>
        </a:defRPr>
      </a:lvl4pPr>
      <a:lvl5pPr marL="1142939" indent="0" algn="l" rtl="0" eaLnBrk="0" fontAlgn="base" hangingPunct="0">
        <a:spcBef>
          <a:spcPct val="5000"/>
        </a:spcBef>
        <a:spcAft>
          <a:spcPct val="0"/>
        </a:spcAft>
        <a:buNone/>
        <a:defRPr sz="2000">
          <a:solidFill>
            <a:schemeClr val="tx1"/>
          </a:solidFill>
          <a:latin typeface="Myriad"/>
          <a:ea typeface="+mn-ea"/>
          <a:cs typeface="Myriad"/>
        </a:defRPr>
      </a:lvl5pPr>
      <a:lvl6pPr marL="1830291" indent="-230176" algn="l" rtl="0" fontAlgn="base">
        <a:spcBef>
          <a:spcPct val="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287466" indent="-230176" algn="l" rtl="0" fontAlgn="base">
        <a:spcBef>
          <a:spcPct val="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744641" indent="-230176" algn="l" rtl="0" fontAlgn="base">
        <a:spcBef>
          <a:spcPct val="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201817" indent="-230176" algn="l" rtl="0" fontAlgn="base">
        <a:spcBef>
          <a:spcPct val="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2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2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8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4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9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2120" y="1680210"/>
            <a:ext cx="7224448" cy="7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2122" y="2400300"/>
            <a:ext cx="7240199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</a:t>
            </a:r>
            <a:r>
              <a:rPr lang="zh-CN" altLang="en-US" dirty="0" smtClean="0"/>
              <a:t>文本样式</a:t>
            </a:r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40" y="38339"/>
            <a:ext cx="521532" cy="700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baseline="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5pPr>
      <a:lvl6pPr marL="4571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6pPr>
      <a:lvl7pPr marL="9143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7pPr>
      <a:lvl8pPr marL="13715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8pPr>
      <a:lvl9pPr marL="182870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9pPr>
    </p:titleStyle>
    <p:bodyStyle>
      <a:lvl1pPr marL="342882" indent="-342882" algn="l" rtl="0" eaLnBrk="0" fontAlgn="base" hangingPunct="0">
        <a:spcBef>
          <a:spcPct val="50000"/>
        </a:spcBef>
        <a:spcAft>
          <a:spcPct val="0"/>
        </a:spcAft>
        <a:defRPr sz="1400" baseline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341295" indent="-227001" algn="l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2589" indent="-227001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645" indent="-230176" algn="l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3114" indent="-230176" algn="l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30291" indent="-230176" algn="l" rtl="0" fontAlgn="base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87466" indent="-230176" algn="l" rtl="0" fontAlgn="base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44641" indent="-230176" algn="l" rtl="0" fontAlgn="base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201817" indent="-230176" algn="l" rtl="0" fontAlgn="base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2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2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8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4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9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20090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2120" y="1680210"/>
            <a:ext cx="7224448" cy="7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2122" y="2400300"/>
            <a:ext cx="7240199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</a:t>
            </a:r>
            <a:r>
              <a:rPr lang="zh-CN" altLang="en-US" dirty="0" smtClean="0"/>
              <a:t>文本样式</a:t>
            </a:r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38" y="38339"/>
            <a:ext cx="521532" cy="700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0743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2" r:id="rId5"/>
    <p:sldLayoutId id="2147483695" r:id="rId6"/>
    <p:sldLayoutId id="2147483699" r:id="rId7"/>
    <p:sldLayoutId id="2147483700" r:id="rId8"/>
    <p:sldLayoutId id="2147483701" r:id="rId9"/>
    <p:sldLayoutId id="2147483702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baseline="0">
          <a:solidFill>
            <a:schemeClr val="bg1"/>
          </a:solidFill>
          <a:latin typeface="FZYueZhunHeiS" pitchFamily="2" charset="-122"/>
          <a:ea typeface="方正悦准黑简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5pPr>
      <a:lvl6pPr marL="4571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6pPr>
      <a:lvl7pPr marL="9143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7pPr>
      <a:lvl8pPr marL="13715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8pPr>
      <a:lvl9pPr marL="182870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宋体" charset="-122"/>
          <a:ea typeface="宋体" charset="-122"/>
          <a:cs typeface="宋体" charset="-122"/>
        </a:defRPr>
      </a:lvl9pPr>
    </p:titleStyle>
    <p:bodyStyle>
      <a:lvl1pPr marL="342882" indent="-342882" algn="l" rtl="0" eaLnBrk="0" fontAlgn="base" hangingPunct="0">
        <a:spcBef>
          <a:spcPct val="50000"/>
        </a:spcBef>
        <a:spcAft>
          <a:spcPct val="0"/>
        </a:spcAft>
        <a:defRPr sz="1400" baseline="0">
          <a:solidFill>
            <a:schemeClr val="tx1"/>
          </a:solidFill>
          <a:latin typeface="FZYueZhunHeiS" pitchFamily="2" charset="-122"/>
          <a:ea typeface="方正悦准黑简体" pitchFamily="2" charset="-122"/>
          <a:cs typeface="+mn-cs"/>
        </a:defRPr>
      </a:lvl1pPr>
      <a:lvl2pPr marL="341295" indent="-227001" algn="l" rtl="0" eaLnBrk="0" fontAlgn="base" hangingPunct="0">
        <a:spcBef>
          <a:spcPct val="35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2589" indent="-227001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645" indent="-230176" algn="l" rtl="0" eaLnBrk="0" fontAlgn="base" hangingPunct="0">
        <a:spcBef>
          <a:spcPct val="1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3114" indent="-230176" algn="l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30291" indent="-230176" algn="l" rtl="0" fontAlgn="base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87466" indent="-230176" algn="l" rtl="0" fontAlgn="base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44641" indent="-230176" algn="l" rtl="0" fontAlgn="base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201817" indent="-230176" algn="l" rtl="0" fontAlgn="base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2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2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8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4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9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5" algn="l" defTabSz="457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rchant.unionpay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-40250" y="15003"/>
            <a:ext cx="10080626" cy="574568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91417" tIns="45709" rIns="91417" bIns="45709" anchor="ctr"/>
          <a:lstStyle/>
          <a:p>
            <a:pPr>
              <a:defRPr/>
            </a:pPr>
            <a:endParaRPr lang="zh-CN" altLang="en-US" sz="44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76383" y="1407810"/>
            <a:ext cx="9606345" cy="196550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35" tIns="45718" rIns="91435" bIns="45718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8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银联网关支付产品</a:t>
            </a:r>
            <a:endParaRPr lang="zh-CN" altLang="en-US" sz="32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6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900001"/>
            <a:ext cx="9363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 bwMode="auto">
          <a:xfrm>
            <a:off x="917984" y="4627612"/>
            <a:ext cx="1944000" cy="57600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椭圆形标注 2"/>
          <p:cNvSpPr/>
          <p:nvPr/>
        </p:nvSpPr>
        <p:spPr bwMode="auto">
          <a:xfrm>
            <a:off x="2893803" y="3409043"/>
            <a:ext cx="1367905" cy="983495"/>
          </a:xfrm>
          <a:prstGeom prst="wedgeEllipseCallout">
            <a:avLst>
              <a:gd name="adj1" fmla="val -52687"/>
              <a:gd name="adj2" fmla="val 5368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选择银联在线支付，点击“立即支付”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90582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3125668" y="2232298"/>
            <a:ext cx="1266572" cy="540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椭圆形标注 25"/>
          <p:cNvSpPr/>
          <p:nvPr/>
        </p:nvSpPr>
        <p:spPr bwMode="auto">
          <a:xfrm>
            <a:off x="1919556" y="1296194"/>
            <a:ext cx="1310496" cy="827690"/>
          </a:xfrm>
          <a:prstGeom prst="wedgeEllipseCallout">
            <a:avLst>
              <a:gd name="adj1" fmla="val 47590"/>
              <a:gd name="adj2" fmla="val 59574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点击</a:t>
            </a:r>
            <a:endParaRPr kumimoji="0" lang="en-US" altLang="zh-CN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【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迷你付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】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94819" y="651723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8746" tIns="49373" rIns="98746" bIns="49373"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87785" y="2898"/>
            <a:ext cx="9505056" cy="665786"/>
          </a:xfrm>
          <a:prstGeom prst="rect">
            <a:avLst/>
          </a:prstGeom>
        </p:spPr>
        <p:txBody>
          <a:bodyPr vert="horz" lIns="98746" tIns="49373" rIns="98746" bIns="4937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银联网关支付</a:t>
            </a:r>
            <a:r>
              <a:rPr lang="en-US" altLang="zh-CN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迷你</a:t>
            </a:r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付示例</a:t>
            </a:r>
            <a:endParaRPr lang="zh-CN" altLang="en-US" sz="3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90582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形标注 15"/>
          <p:cNvSpPr/>
          <p:nvPr/>
        </p:nvSpPr>
        <p:spPr bwMode="auto">
          <a:xfrm>
            <a:off x="1215785" y="2048269"/>
            <a:ext cx="1310496" cy="1139300"/>
          </a:xfrm>
          <a:prstGeom prst="wedgeEllipseCallout">
            <a:avLst>
              <a:gd name="adj1" fmla="val 49799"/>
              <a:gd name="adj2" fmla="val 53666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连接迷你付终端至电脑，并插入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IC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卡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274598" y="4150095"/>
            <a:ext cx="1109530" cy="540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椭圆形标注 19"/>
          <p:cNvSpPr/>
          <p:nvPr/>
        </p:nvSpPr>
        <p:spPr bwMode="auto">
          <a:xfrm>
            <a:off x="917984" y="3428281"/>
            <a:ext cx="1256360" cy="827690"/>
          </a:xfrm>
          <a:prstGeom prst="wedgeEllipseCallout">
            <a:avLst>
              <a:gd name="adj1" fmla="val 62882"/>
              <a:gd name="adj2" fmla="val 50048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点击“确认付款”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18758" y="3430350"/>
            <a:ext cx="4184317" cy="3229719"/>
            <a:chOff x="5718758" y="3430350"/>
            <a:chExt cx="4184317" cy="3229719"/>
          </a:xfrm>
        </p:grpSpPr>
        <p:pic>
          <p:nvPicPr>
            <p:cNvPr id="1026" name="Picture 2" descr="C:\Users\Helene\Desktop\银联移动互联网产品介绍\迷你付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758" y="3430350"/>
              <a:ext cx="4184317" cy="32297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Helene\Desktop\银联移动互联网产品介绍\迷你付.png"/>
            <p:cNvPicPr>
              <a:picLocks noChangeAspect="1" noChangeArrowheads="1"/>
            </p:cNvPicPr>
            <p:nvPr/>
          </p:nvPicPr>
          <p:blipFill rotWithShape="1">
            <a:blip r:embed="rId7">
              <a:biLevel thresh="7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88906" y="3883053"/>
              <a:ext cx="1066801" cy="5810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214833" y="393675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中国银联</a:t>
            </a:r>
            <a:endParaRPr lang="en-US" altLang="zh-CN" sz="800" dirty="0" smtClean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银</a:t>
            </a:r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联迷你付</a:t>
            </a:r>
            <a:endParaRPr lang="en-US" altLang="zh-CN" sz="800" dirty="0" smtClean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  <a:p>
            <a:pPr algn="ctr"/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银</a:t>
            </a:r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联随行 世界随心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39713" y="1475656"/>
            <a:ext cx="3810000" cy="1952625"/>
            <a:chOff x="2556071" y="1901109"/>
            <a:chExt cx="3810000" cy="1952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071" y="1901109"/>
              <a:ext cx="381000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478" y="2307035"/>
              <a:ext cx="12858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05" y="1914919"/>
            <a:ext cx="13239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73" y="1886344"/>
            <a:ext cx="1266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33" y="1919681"/>
            <a:ext cx="16573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73" y="1904073"/>
            <a:ext cx="1933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95" y="1891106"/>
            <a:ext cx="1724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下箭头 13"/>
          <p:cNvSpPr/>
          <p:nvPr/>
        </p:nvSpPr>
        <p:spPr bwMode="auto">
          <a:xfrm>
            <a:off x="6402657" y="3122126"/>
            <a:ext cx="216024" cy="720000"/>
          </a:xfrm>
          <a:prstGeom prst="downArrow">
            <a:avLst/>
          </a:prstGeom>
          <a:solidFill>
            <a:srgbClr val="F05158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144000" rIns="0" bIns="144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107" y="393610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交易中，请稍候</a:t>
            </a:r>
            <a:r>
              <a:rPr lang="en-US" altLang="zh-CN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…</a:t>
            </a:r>
          </a:p>
          <a:p>
            <a:pPr algn="ctr"/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请勿拔卡和设备！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9600" y="39348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消费金额</a:t>
            </a:r>
            <a:r>
              <a:rPr lang="en-US" altLang="zh-CN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1.00</a:t>
            </a:r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元</a:t>
            </a:r>
            <a:endParaRPr lang="en-US" altLang="zh-CN" sz="800" dirty="0" smtClean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  <a:p>
            <a:pPr algn="ctr"/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请输入密码：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64448" y="39604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800" dirty="0" smtClean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  <a:p>
            <a:endParaRPr lang="en-US" altLang="zh-CN" sz="8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******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9600" y="39348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交易中，请稍候</a:t>
            </a:r>
            <a:r>
              <a:rPr lang="en-US" altLang="zh-CN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…</a:t>
            </a:r>
          </a:p>
          <a:p>
            <a:pPr algn="ctr"/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请勿拔卡和设备！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94369" y="4051548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交易成功！</a:t>
            </a:r>
            <a:endParaRPr lang="zh-CN" altLang="en-US" sz="800" dirty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6984527" y="5597664"/>
            <a:ext cx="519371" cy="360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椭圆形标注 35"/>
          <p:cNvSpPr/>
          <p:nvPr/>
        </p:nvSpPr>
        <p:spPr bwMode="auto">
          <a:xfrm>
            <a:off x="5472360" y="5880710"/>
            <a:ext cx="1344726" cy="516079"/>
          </a:xfrm>
          <a:prstGeom prst="wedgeEllipseCallout">
            <a:avLst>
              <a:gd name="adj1" fmla="val 62882"/>
              <a:gd name="adj2" fmla="val -64382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点击“确认”</a:t>
            </a:r>
          </a:p>
        </p:txBody>
      </p:sp>
    </p:spTree>
    <p:extLst>
      <p:ext uri="{BB962C8B-B14F-4D97-AF65-F5344CB8AC3E}">
        <p14:creationId xmlns="" xmlns:p14="http://schemas.microsoft.com/office/powerpoint/2010/main" val="20361037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00"/>
                            </p:stCondLst>
                            <p:childTnLst>
                              <p:par>
                                <p:cTn id="6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900"/>
                            </p:stCondLst>
                            <p:childTnLst>
                              <p:par>
                                <p:cTn id="11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3" grpId="0" animBg="1"/>
      <p:bldP spid="3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16" grpId="0" animBg="1"/>
      <p:bldP spid="16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" grpId="0"/>
      <p:bldP spid="2" grpId="1"/>
      <p:bldP spid="14" grpId="0" animBg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5" grpId="0" animBg="1"/>
      <p:bldP spid="35" grpId="1" animBg="1"/>
      <p:bldP spid="35" grpId="2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 bwMode="auto">
          <a:xfrm>
            <a:off x="600163" y="1789025"/>
            <a:ext cx="2448047" cy="3300874"/>
          </a:xfrm>
          <a:prstGeom prst="roundRect">
            <a:avLst/>
          </a:prstGeom>
          <a:solidFill>
            <a:srgbClr val="CCBEF2">
              <a:alpha val="0"/>
            </a:srgb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44000" rIns="0" bIns="1440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银联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94819" y="651724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04033" y="2900"/>
            <a:ext cx="9072563" cy="665787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清算处理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47563" y="966201"/>
            <a:ext cx="6908626" cy="1569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marL="285735" indent="-285735">
              <a:lnSpc>
                <a:spcPct val="150000"/>
              </a:lnSpc>
              <a:buClr>
                <a:srgbClr val="C00000"/>
              </a:buClr>
              <a:buFont typeface="微软雅黑" panose="020B0503020204020204" pitchFamily="34" charset="-122"/>
              <a:buChar char="■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手续费计费模式多样化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25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按照统一的扣率或者与收单机构商谈扣率 按日按笔计费</a:t>
            </a:r>
            <a:endParaRPr lang="en-US" altLang="zh-CN" sz="16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25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周期计费，如商户是月结计费，手续费也可支持月结计费</a:t>
            </a:r>
            <a:endParaRPr lang="en-US" altLang="zh-CN" sz="16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25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可为集团商户支持多家商户合并计费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932590" y="788762"/>
            <a:ext cx="1857388" cy="560113"/>
          </a:xfrm>
          <a:prstGeom prst="roundRect">
            <a:avLst/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44000" rIns="0" bIns="1440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商户端交易成功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1824187" y="1321656"/>
            <a:ext cx="0" cy="429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圆角矩形 7"/>
          <p:cNvSpPr/>
          <p:nvPr/>
        </p:nvSpPr>
        <p:spPr bwMode="auto">
          <a:xfrm>
            <a:off x="895493" y="1789025"/>
            <a:ext cx="1857388" cy="560113"/>
          </a:xfrm>
          <a:prstGeom prst="roundRect">
            <a:avLst/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44000" rIns="0" bIns="1440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本金手续费计算服务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1824186" y="2349138"/>
            <a:ext cx="0" cy="429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圆角矩形 12"/>
          <p:cNvSpPr/>
          <p:nvPr/>
        </p:nvSpPr>
        <p:spPr bwMode="auto">
          <a:xfrm>
            <a:off x="895492" y="2778511"/>
            <a:ext cx="1857388" cy="560113"/>
          </a:xfrm>
          <a:prstGeom prst="roundRect">
            <a:avLst/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44000" rIns="0" bIns="1440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资金划账服务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1824186" y="3338624"/>
            <a:ext cx="0" cy="429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圆角矩形 14"/>
          <p:cNvSpPr/>
          <p:nvPr/>
        </p:nvSpPr>
        <p:spPr bwMode="auto">
          <a:xfrm>
            <a:off x="895492" y="3767997"/>
            <a:ext cx="1857388" cy="560113"/>
          </a:xfrm>
          <a:prstGeom prst="roundRect">
            <a:avLst/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44000" rIns="0" bIns="1440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提供对账凭证服务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1824186" y="5089899"/>
            <a:ext cx="0" cy="42937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圆角矩形 16"/>
          <p:cNvSpPr/>
          <p:nvPr/>
        </p:nvSpPr>
        <p:spPr bwMode="auto">
          <a:xfrm>
            <a:off x="895492" y="5519272"/>
            <a:ext cx="1857388" cy="560113"/>
          </a:xfrm>
          <a:prstGeom prst="roundRect">
            <a:avLst/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144000" rIns="0" bIns="1440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商户对账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30813" y="2654634"/>
            <a:ext cx="6875364" cy="1569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marL="285735" indent="-285735">
              <a:lnSpc>
                <a:spcPct val="150000"/>
              </a:lnSpc>
              <a:buClr>
                <a:srgbClr val="C00000"/>
              </a:buClr>
              <a:buFont typeface="微软雅黑" panose="020B0503020204020204" pitchFamily="34" charset="-122"/>
              <a:buChar char="■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资金</a:t>
            </a: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到</a:t>
            </a: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账安全快捷</a:t>
            </a:r>
            <a:endParaRPr lang="en-US" altLang="zh-CN" sz="16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T</a:t>
            </a: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日发生的交易，原则上</a:t>
            </a:r>
            <a:r>
              <a:rPr lang="en-US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T+1</a:t>
            </a: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日即可到账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。</a:t>
            </a:r>
            <a:endParaRPr lang="en-US" altLang="zh-CN" sz="16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可通过收单行、结算行或者人民</a:t>
            </a: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银行的支付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系统</a:t>
            </a: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入账</a:t>
            </a:r>
            <a:endParaRPr lang="en-US" altLang="zh-CN" sz="16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满足个性化需求如：支持本金手续费分账户、挂账、垫付等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30813" y="4318947"/>
            <a:ext cx="6875364" cy="120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marL="285735" indent="-285735">
              <a:lnSpc>
                <a:spcPct val="150000"/>
              </a:lnSpc>
              <a:buClr>
                <a:srgbClr val="C00000"/>
              </a:buClr>
              <a:buFont typeface="微软雅黑" panose="020B0503020204020204" pitchFamily="34" charset="-122"/>
              <a:buChar char="■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提供对账明细及报表，对账便捷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25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可提供标准化文件，快速开发上线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3460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94819" y="651724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04033" y="2900"/>
            <a:ext cx="9072563" cy="665787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商户开发测试流程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2"/>
          <p:cNvGrpSpPr/>
          <p:nvPr/>
        </p:nvGrpSpPr>
        <p:grpSpPr>
          <a:xfrm>
            <a:off x="1396974" y="2314566"/>
            <a:ext cx="7027714" cy="3714776"/>
            <a:chOff x="1396974" y="1100120"/>
            <a:chExt cx="7027714" cy="3714776"/>
          </a:xfrm>
        </p:grpSpPr>
        <p:sp>
          <p:nvSpPr>
            <p:cNvPr id="14" name="流程图: 可选过程 13"/>
            <p:cNvSpPr/>
            <p:nvPr/>
          </p:nvSpPr>
          <p:spPr bwMode="auto">
            <a:xfrm>
              <a:off x="1396974" y="1100120"/>
              <a:ext cx="3143272" cy="594165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  <a:cs typeface="ＭＳ Ｐゴシック" charset="-128"/>
                </a:rPr>
                <a:t>了解交易类型功能</a:t>
              </a:r>
            </a:p>
          </p:txBody>
        </p:sp>
        <p:sp>
          <p:nvSpPr>
            <p:cNvPr id="16" name="右箭头 15"/>
            <p:cNvSpPr/>
            <p:nvPr/>
          </p:nvSpPr>
          <p:spPr bwMode="auto">
            <a:xfrm rot="5400000">
              <a:off x="2698610" y="1856812"/>
              <a:ext cx="360000" cy="180000"/>
            </a:xfrm>
            <a:prstGeom prst="rightArrow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endParaRPr>
            </a:p>
          </p:txBody>
        </p:sp>
        <p:sp>
          <p:nvSpPr>
            <p:cNvPr id="17" name="流程图: 可选过程 16"/>
            <p:cNvSpPr/>
            <p:nvPr/>
          </p:nvSpPr>
          <p:spPr bwMode="auto">
            <a:xfrm>
              <a:off x="1396974" y="2149029"/>
              <a:ext cx="3143272" cy="594165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r>
                <a:rPr lang="zh-CN" altLang="en-US" sz="1600" kern="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yriad"/>
                </a:rPr>
                <a:t>交易类型与交易模式对应关系表</a:t>
              </a:r>
              <a:endPara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endParaRPr>
            </a:p>
          </p:txBody>
        </p:sp>
        <p:sp>
          <p:nvSpPr>
            <p:cNvPr id="18" name="流程图: 可选过程 17"/>
            <p:cNvSpPr/>
            <p:nvPr/>
          </p:nvSpPr>
          <p:spPr bwMode="auto">
            <a:xfrm>
              <a:off x="1396974" y="3171822"/>
              <a:ext cx="3143272" cy="594165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ＭＳ Ｐゴシック" charset="-128"/>
                </a:rPr>
                <a:t>确认交易模式并了解开发步骤</a:t>
              </a:r>
              <a:endPara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endParaRPr>
            </a:p>
          </p:txBody>
        </p:sp>
        <p:sp>
          <p:nvSpPr>
            <p:cNvPr id="19" name="右箭头 18"/>
            <p:cNvSpPr/>
            <p:nvPr/>
          </p:nvSpPr>
          <p:spPr bwMode="auto">
            <a:xfrm rot="5400000">
              <a:off x="2699921" y="2889947"/>
              <a:ext cx="360000" cy="180000"/>
            </a:xfrm>
            <a:prstGeom prst="rightArrow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endParaRPr>
            </a:p>
          </p:txBody>
        </p:sp>
        <p:sp>
          <p:nvSpPr>
            <p:cNvPr id="20" name="流程图: 可选过程 19"/>
            <p:cNvSpPr/>
            <p:nvPr/>
          </p:nvSpPr>
          <p:spPr bwMode="auto">
            <a:xfrm>
              <a:off x="1396974" y="4220731"/>
              <a:ext cx="7027714" cy="594165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r>
                <a: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  <a:cs typeface="ＭＳ Ｐゴシック" charset="-128"/>
                </a:rPr>
                <a:t>商户自主开发或利用银联开发包进行开发</a:t>
              </a:r>
            </a:p>
          </p:txBody>
        </p:sp>
        <p:sp>
          <p:nvSpPr>
            <p:cNvPr id="21" name="右箭头 20"/>
            <p:cNvSpPr/>
            <p:nvPr/>
          </p:nvSpPr>
          <p:spPr bwMode="auto">
            <a:xfrm rot="5400000">
              <a:off x="2699921" y="3938856"/>
              <a:ext cx="360000" cy="180000"/>
            </a:xfrm>
            <a:prstGeom prst="rightArrow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endParaRPr>
            </a:p>
          </p:txBody>
        </p:sp>
        <p:sp>
          <p:nvSpPr>
            <p:cNvPr id="22" name="流程图: 可选过程 21"/>
            <p:cNvSpPr/>
            <p:nvPr/>
          </p:nvSpPr>
          <p:spPr bwMode="auto">
            <a:xfrm>
              <a:off x="5254626" y="1100120"/>
              <a:ext cx="3143272" cy="594165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  <a:cs typeface="ＭＳ Ｐゴシック" charset="-128"/>
                </a:rPr>
                <a:t>投产上线</a:t>
              </a:r>
            </a:p>
          </p:txBody>
        </p:sp>
        <p:sp>
          <p:nvSpPr>
            <p:cNvPr id="23" name="右箭头 22"/>
            <p:cNvSpPr/>
            <p:nvPr/>
          </p:nvSpPr>
          <p:spPr bwMode="auto">
            <a:xfrm rot="16200000">
              <a:off x="6556262" y="1856812"/>
              <a:ext cx="360000" cy="180000"/>
            </a:xfrm>
            <a:prstGeom prst="rightArrow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endParaRPr>
            </a:p>
          </p:txBody>
        </p:sp>
        <p:sp>
          <p:nvSpPr>
            <p:cNvPr id="24" name="流程图: 可选过程 23"/>
            <p:cNvSpPr/>
            <p:nvPr/>
          </p:nvSpPr>
          <p:spPr bwMode="auto">
            <a:xfrm>
              <a:off x="5254626" y="2149029"/>
              <a:ext cx="3143272" cy="594165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r>
                <a: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  <a:cs typeface="ＭＳ Ｐゴシック" charset="-128"/>
                </a:rPr>
                <a:t>下载对账文件</a:t>
              </a:r>
            </a:p>
          </p:txBody>
        </p:sp>
        <p:sp>
          <p:nvSpPr>
            <p:cNvPr id="26" name="流程图: 可选过程 25"/>
            <p:cNvSpPr/>
            <p:nvPr/>
          </p:nvSpPr>
          <p:spPr bwMode="auto">
            <a:xfrm>
              <a:off x="5254626" y="3171822"/>
              <a:ext cx="3143272" cy="594165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r>
                <a:rPr kumimoji="0" lang="zh-CN" altLang="en-US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itchFamily="34" charset="-122"/>
                  <a:ea typeface="微软雅黑" pitchFamily="34" charset="-122"/>
                  <a:cs typeface="ＭＳ Ｐゴシック" charset="-128"/>
                </a:rPr>
                <a:t>联调测试</a:t>
              </a:r>
            </a:p>
          </p:txBody>
        </p:sp>
        <p:sp>
          <p:nvSpPr>
            <p:cNvPr id="27" name="右箭头 26"/>
            <p:cNvSpPr/>
            <p:nvPr/>
          </p:nvSpPr>
          <p:spPr bwMode="auto">
            <a:xfrm rot="16200000">
              <a:off x="6557573" y="2889947"/>
              <a:ext cx="360000" cy="180000"/>
            </a:xfrm>
            <a:prstGeom prst="rightArrow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endParaRPr>
            </a:p>
          </p:txBody>
        </p:sp>
        <p:sp>
          <p:nvSpPr>
            <p:cNvPr id="29" name="右箭头 28"/>
            <p:cNvSpPr/>
            <p:nvPr/>
          </p:nvSpPr>
          <p:spPr bwMode="auto">
            <a:xfrm rot="16200000">
              <a:off x="6557573" y="3938856"/>
              <a:ext cx="360000" cy="180000"/>
            </a:xfrm>
            <a:prstGeom prst="rightArrow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144000" rIns="0" bIns="1440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4032" y="814368"/>
            <a:ext cx="8286808" cy="12491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资料指引：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访问中国银联商户服务平台</a:t>
            </a: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( </a:t>
            </a:r>
            <a:r>
              <a:rPr lang="en-US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  <a:hlinkClick r:id="rId3"/>
              </a:rPr>
              <a:t>https://merchant.unionpay.com</a:t>
            </a:r>
            <a:r>
              <a:rPr lang="en-US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)，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在首页左下角“文档下载”专区的“全渠道商户服务”频道获取。 </a:t>
            </a:r>
            <a:endParaRPr lang="en-US" altLang="zh-CN" sz="16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商户在获取到“接口规范”、“测试指引”之后，可以启动开发测试流程，具体如下：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3460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94819" y="651724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04033" y="2900"/>
            <a:ext cx="9072563" cy="665787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商户服务系统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594" y="671492"/>
            <a:ext cx="8470976" cy="3046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marL="285735" lvl="2" indent="-285735">
              <a:lnSpc>
                <a:spcPct val="150000"/>
              </a:lnSpc>
              <a:buClr>
                <a:srgbClr val="C00000"/>
              </a:buClr>
              <a:buFont typeface="微软雅黑" panose="020B0503020204020204" pitchFamily="34" charset="-122"/>
              <a:buChar char="■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网址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0" lvl="2">
              <a:lnSpc>
                <a:spcPct val="150000"/>
              </a:lnSpc>
              <a:buClr>
                <a:srgbClr val="C00000"/>
              </a:buClr>
            </a:pPr>
            <a:r>
              <a:rPr lang="en-US" altLang="zh-CN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</a:t>
            </a:r>
            <a:r>
              <a:rPr lang="en-US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</a:t>
            </a: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https</a:t>
            </a:r>
            <a:r>
              <a:rPr lang="en-US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://merchant.unionpay.com</a:t>
            </a:r>
          </a:p>
          <a:p>
            <a:pPr marL="285735" lvl="2" indent="-285735">
              <a:lnSpc>
                <a:spcPct val="150000"/>
              </a:lnSpc>
              <a:buClr>
                <a:srgbClr val="C00000"/>
              </a:buClr>
              <a:buFont typeface="微软雅黑" panose="020B0503020204020204" pitchFamily="34" charset="-122"/>
              <a:buChar char="■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定位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0" lvl="2">
              <a:lnSpc>
                <a:spcPct val="150000"/>
              </a:lnSpc>
              <a:buClr>
                <a:srgbClr val="C00000"/>
              </a:buClr>
            </a:pPr>
            <a:r>
              <a:rPr lang="en-US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</a:t>
            </a: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为</a:t>
            </a: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商户提供良好、便捷的日常服务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，建立</a:t>
            </a: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商户、收单机构与银联互利共赢的合作模式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285735" lvl="2" indent="-285735">
              <a:lnSpc>
                <a:spcPct val="150000"/>
              </a:lnSpc>
              <a:buClr>
                <a:srgbClr val="C00000"/>
              </a:buClr>
              <a:buFont typeface="微软雅黑" panose="020B0503020204020204" pitchFamily="34" charset="-122"/>
              <a:buChar char="■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功能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0" lvl="2">
              <a:lnSpc>
                <a:spcPct val="150000"/>
              </a:lnSpc>
              <a:buClr>
                <a:srgbClr val="C00000"/>
              </a:buClr>
            </a:pP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 交易信息</a:t>
            </a: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查询、日志查询、事件申报及处理、对账报表服务等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lvl="2">
              <a:lnSpc>
                <a:spcPct val="150000"/>
              </a:lnSpc>
              <a:buClr>
                <a:srgbClr val="C00000"/>
              </a:buClr>
            </a:pPr>
            <a:endParaRPr lang="en-US" altLang="zh-CN" sz="16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1200087" lvl="2" indent="-285735">
              <a:lnSpc>
                <a:spcPct val="150000"/>
              </a:lnSpc>
              <a:buClr>
                <a:srgbClr val="C00000"/>
              </a:buClr>
            </a:pPr>
            <a:endParaRPr lang="en-US" altLang="zh-CN" sz="16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848" y="3443312"/>
            <a:ext cx="7924800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3460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Helene\Desktop\gic3740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4" y="2"/>
            <a:ext cx="10063337" cy="6466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0823" y="5641878"/>
            <a:ext cx="6190249" cy="848781"/>
          </a:xfrm>
          <a:prstGeom prst="round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zh-CN" altLang="en-US" b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   谢谢！    </a:t>
            </a:r>
            <a:endParaRPr lang="zh-CN" altLang="en-US" b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28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94819" y="651723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8746" tIns="49373" rIns="98746" bIns="49373"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04031" y="2898"/>
            <a:ext cx="9072563" cy="665786"/>
          </a:xfrm>
          <a:prstGeom prst="rect">
            <a:avLst/>
          </a:prstGeom>
        </p:spPr>
        <p:txBody>
          <a:bodyPr vert="horz" lIns="98746" tIns="49373" rIns="98746" bIns="4937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银联网关支付</a:t>
            </a:r>
            <a:endParaRPr lang="zh-CN" altLang="en-US" sz="3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3792" y="858419"/>
            <a:ext cx="8620815" cy="884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8746" tIns="49373" rIns="98746" bIns="49373"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en-US" altLang="zh-CN" sz="17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   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buClr>
                <a:srgbClr val="C00000"/>
              </a:buClr>
              <a:defRPr/>
            </a:pPr>
            <a:endParaRPr lang="en-US" altLang="zh-CN" sz="17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203" y="894131"/>
            <a:ext cx="8620406" cy="1938988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   </a:t>
            </a:r>
            <a:r>
              <a:rPr lang="zh-CN" altLang="zh-CN" sz="20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银</a:t>
            </a: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联在线支付</a:t>
            </a:r>
            <a:r>
              <a:rPr lang="zh-CN" altLang="zh-CN" sz="20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网关</a:t>
            </a: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是</a:t>
            </a:r>
            <a:r>
              <a:rPr lang="zh-CN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中国银联联合各商业银行为持卡人提供的集成化、综合性互联网支付工具，主要支持输入卡号付款、用户登录支付、网银支付、迷你付（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IC</a:t>
            </a:r>
            <a:r>
              <a:rPr lang="zh-CN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卡支付）等多种支付方式，为持卡人提供境内外网上购物、水电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煤</a:t>
            </a:r>
            <a:r>
              <a:rPr lang="zh-CN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缴费、商旅预订等支付</a:t>
            </a:r>
            <a:r>
              <a:rPr lang="zh-CN" altLang="zh-CN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服务。</a:t>
            </a:r>
            <a:endParaRPr lang="en-US" altLang="zh-CN" sz="20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xmlns="" val="3828012893"/>
              </p:ext>
            </p:extLst>
          </p:nvPr>
        </p:nvGraphicFramePr>
        <p:xfrm>
          <a:off x="1943968" y="3312418"/>
          <a:ext cx="6192688" cy="274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59828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94819" y="651723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8746" tIns="49373" rIns="98746" bIns="49373"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04031" y="2898"/>
            <a:ext cx="9072563" cy="665786"/>
          </a:xfrm>
          <a:prstGeom prst="rect">
            <a:avLst/>
          </a:prstGeom>
        </p:spPr>
        <p:txBody>
          <a:bodyPr vert="horz" lIns="98746" tIns="49373" rIns="98746" bIns="4937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银联网关支付</a:t>
            </a:r>
            <a:r>
              <a:rPr lang="en-US" altLang="zh-CN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产品特点</a:t>
            </a:r>
            <a:endParaRPr lang="zh-CN" altLang="en-US" sz="3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3792" y="858419"/>
            <a:ext cx="8620815" cy="884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8746" tIns="49373" rIns="98746" bIns="49373"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en-US" altLang="zh-CN" sz="17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   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buClr>
                <a:srgbClr val="C00000"/>
              </a:buClr>
              <a:defRPr/>
            </a:pPr>
            <a:endParaRPr lang="en-US" altLang="zh-CN" sz="17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9832" y="720131"/>
            <a:ext cx="8568952" cy="517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zh-CN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</a:t>
            </a:r>
            <a:r>
              <a:rPr lang="en-US" altLang="zh-CN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</a:t>
            </a:r>
            <a:r>
              <a:rPr lang="en-US" altLang="zh-CN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1</a:t>
            </a:r>
            <a:r>
              <a:rPr lang="zh-CN" altLang="en-US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、安全支付。</a:t>
            </a:r>
            <a:r>
              <a:rPr lang="zh-CN" altLang="en-US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银联在线支付采用多重安全防控技术保障，实时风险监控，完备的风险处置和化解机制，前中后台联动，充分保证交易安全。</a:t>
            </a:r>
            <a:endParaRPr lang="en-US" altLang="zh-CN" sz="18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zh-CN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</a:t>
            </a:r>
            <a:r>
              <a:rPr lang="zh-CN" altLang="en-US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</a:t>
            </a:r>
            <a:r>
              <a:rPr lang="en-US" altLang="zh-CN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2</a:t>
            </a:r>
            <a:r>
              <a:rPr lang="zh-CN" altLang="en-US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、资金可靠。</a:t>
            </a:r>
            <a:r>
              <a:rPr lang="zh-CN" altLang="en-US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银联在线支付的交易资金，和线下跨行交易资金一样，均不沉淀资金至银联自身账户，直接通过央行清算系统实现跨行资金划拨，保证了境内外商户海量交易资金的资金清算可靠安全。</a:t>
            </a:r>
            <a:endParaRPr lang="en-US" altLang="zh-CN" sz="18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zh-CN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3</a:t>
            </a:r>
            <a:r>
              <a:rPr lang="zh-CN" altLang="en-US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、支付快捷。</a:t>
            </a:r>
            <a:r>
              <a:rPr lang="zh-CN" altLang="en-US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银联在线支付通过金融专线通道，让无网银客户也能畅享网上支付服务，加快了交易进程，提升了用户体验，</a:t>
            </a:r>
            <a:r>
              <a:rPr lang="en-US" altLang="zh-CN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40</a:t>
            </a:r>
            <a:r>
              <a:rPr lang="zh-CN" altLang="en-US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多亿张银联卡可以普遍适用。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zh-CN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</a:t>
            </a:r>
            <a:r>
              <a:rPr lang="en-US" altLang="zh-CN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4</a:t>
            </a:r>
            <a:r>
              <a:rPr lang="zh-CN" altLang="en-US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、全球支付</a:t>
            </a:r>
            <a:r>
              <a:rPr lang="zh-CN" altLang="en-US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。银联跨境网上支付服务已经覆盖全球主要国家和地区，国内外银联卡均可使用，境外网上受理商户免收货币转换费，持卡人足不出户即可“轻点鼠标，网购全球”。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zh-CN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5</a:t>
            </a:r>
            <a:r>
              <a:rPr lang="zh-CN" altLang="en-US" sz="1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、优惠乐享</a:t>
            </a:r>
            <a:r>
              <a:rPr lang="zh-CN" altLang="en-US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。银联在线支付与</a:t>
            </a:r>
            <a:r>
              <a:rPr lang="en-US" altLang="zh-CN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240</a:t>
            </a:r>
            <a:r>
              <a:rPr lang="zh-CN" altLang="en-US" sz="18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多家银行及万余家商户持续不断的开展优惠活动，抽奖、立减、返现、返券、送话费、送积分等奖励形式不一而足，让持卡人乐享网上支付新生活。</a:t>
            </a:r>
          </a:p>
        </p:txBody>
      </p:sp>
    </p:spTree>
    <p:extLst>
      <p:ext uri="{BB962C8B-B14F-4D97-AF65-F5344CB8AC3E}">
        <p14:creationId xmlns:p14="http://schemas.microsoft.com/office/powerpoint/2010/main" xmlns="" val="3959828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94819" y="651723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8746" tIns="49373" rIns="98746" bIns="49373"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04031" y="2898"/>
            <a:ext cx="9072563" cy="665786"/>
          </a:xfrm>
          <a:prstGeom prst="rect">
            <a:avLst/>
          </a:prstGeom>
        </p:spPr>
        <p:txBody>
          <a:bodyPr vert="horz" lIns="98746" tIns="49373" rIns="98746" bIns="4937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银联网关支付</a:t>
            </a:r>
            <a:r>
              <a:rPr lang="en-US" altLang="zh-CN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接入方式</a:t>
            </a:r>
            <a:endParaRPr lang="zh-CN" altLang="en-US" sz="3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3793" y="892800"/>
            <a:ext cx="8620815" cy="2754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marL="180966" indent="-18096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微软雅黑" panose="020B0503020204020204" pitchFamily="34" charset="-122"/>
              <a:buChar char="■"/>
              <a:defRPr/>
            </a:pP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</a:t>
            </a:r>
            <a:r>
              <a:rPr lang="zh-CN" altLang="zh-CN" sz="20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商户</a:t>
            </a:r>
            <a:r>
              <a:rPr lang="zh-CN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直联接</a:t>
            </a:r>
            <a:r>
              <a:rPr lang="zh-CN" altLang="zh-CN" sz="20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入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27144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   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商户</a:t>
            </a:r>
            <a:r>
              <a:rPr lang="zh-CN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直联接入是指商户开发系统直联接入“银联在线支付”网关，“银联在线支付”网关引导持卡人完成支付的形式。这种情况下，</a:t>
            </a:r>
            <a:r>
              <a:rPr lang="zh-CN" altLang="zh-CN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交易不经过收单机构的收单平台</a:t>
            </a:r>
            <a:r>
              <a:rPr lang="zh-CN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。 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180966" indent="-18096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微软雅黑" panose="020B0503020204020204" pitchFamily="34" charset="-122"/>
              <a:buChar char="■"/>
              <a:defRPr/>
            </a:pPr>
            <a:r>
              <a:rPr lang="zh-CN" altLang="en-US" sz="20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</a:t>
            </a:r>
            <a:r>
              <a:rPr lang="zh-CN" altLang="zh-CN" sz="20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商户</a:t>
            </a:r>
            <a:r>
              <a:rPr lang="zh-CN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间联接入（收单机构直联接入）</a:t>
            </a:r>
          </a:p>
          <a:p>
            <a:pPr marL="266700">
              <a:lnSpc>
                <a:spcPct val="125000"/>
              </a:lnSpc>
            </a:pP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   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商户</a:t>
            </a:r>
            <a:r>
              <a:rPr lang="zh-CN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间联接入是指商户系统先接入收单机构系统，由收单机构系统接入“银联在线支付”网关，“银联在线支付”网关引导持卡人完成支付的形式。这种情况下，</a:t>
            </a:r>
            <a:r>
              <a:rPr lang="zh-CN" altLang="zh-CN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交易经过收单机构的收单平台</a:t>
            </a:r>
            <a:r>
              <a:rPr lang="zh-CN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，支付过程中是否出现收单机构页面由收单机构选择。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4646014" y="5040730"/>
            <a:ext cx="2285592" cy="1080000"/>
          </a:xfrm>
          <a:prstGeom prst="roundRect">
            <a:avLst>
              <a:gd name="adj" fmla="val 4815"/>
            </a:avLst>
          </a:prstGeom>
          <a:ln w="57150"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223689" y="5229931"/>
            <a:ext cx="1508996" cy="70570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商户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（境内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·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境外</a:t>
            </a: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）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5317" y="5124547"/>
            <a:ext cx="1964235" cy="51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 12"/>
          <p:cNvSpPr/>
          <p:nvPr/>
        </p:nvSpPr>
        <p:spPr bwMode="auto">
          <a:xfrm>
            <a:off x="4383929" y="4017558"/>
            <a:ext cx="1008112" cy="4332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36000" tIns="72000" rIns="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收单机构</a:t>
            </a:r>
          </a:p>
        </p:txBody>
      </p:sp>
      <p:cxnSp>
        <p:nvCxnSpPr>
          <p:cNvPr id="14" name="肘形连接符 13"/>
          <p:cNvCxnSpPr>
            <a:stCxn id="24" idx="3"/>
            <a:endCxn id="8" idx="1"/>
          </p:cNvCxnSpPr>
          <p:nvPr/>
        </p:nvCxnSpPr>
        <p:spPr bwMode="auto">
          <a:xfrm flipV="1">
            <a:off x="1502395" y="5582784"/>
            <a:ext cx="721294" cy="2603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528451" y="5685405"/>
            <a:ext cx="2519774" cy="35086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85725">
              <a:lnSpc>
                <a:spcPct val="120000"/>
              </a:lnSpc>
              <a:buClr>
                <a:srgbClr val="C00000"/>
              </a:buClr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（银联卡支付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网银支付 ）</a:t>
            </a:r>
            <a:endParaRPr lang="zh-CN" altLang="en-US" b="1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16" name="肘形连接符 15"/>
          <p:cNvCxnSpPr>
            <a:stCxn id="8" idx="3"/>
            <a:endCxn id="6" idx="1"/>
          </p:cNvCxnSpPr>
          <p:nvPr/>
        </p:nvCxnSpPr>
        <p:spPr bwMode="auto">
          <a:xfrm flipV="1">
            <a:off x="3732685" y="5580730"/>
            <a:ext cx="913329" cy="205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6" idx="3"/>
            <a:endCxn id="18" idx="1"/>
          </p:cNvCxnSpPr>
          <p:nvPr/>
        </p:nvCxnSpPr>
        <p:spPr bwMode="auto">
          <a:xfrm flipV="1">
            <a:off x="6931606" y="5577563"/>
            <a:ext cx="1228724" cy="3167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160330" y="5413097"/>
            <a:ext cx="1477770" cy="32893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85725">
              <a:lnSpc>
                <a:spcPct val="120000"/>
              </a:lnSpc>
              <a:buClr>
                <a:srgbClr val="C00000"/>
              </a:buClr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发卡机构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19" name="肘形连接符 18"/>
          <p:cNvCxnSpPr>
            <a:endCxn id="13" idx="1"/>
          </p:cNvCxnSpPr>
          <p:nvPr/>
        </p:nvCxnSpPr>
        <p:spPr bwMode="auto">
          <a:xfrm rot="5400000" flipH="1" flipV="1">
            <a:off x="3470766" y="4667569"/>
            <a:ext cx="1346529" cy="479798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stCxn id="13" idx="3"/>
            <a:endCxn id="6" idx="0"/>
          </p:cNvCxnSpPr>
          <p:nvPr/>
        </p:nvCxnSpPr>
        <p:spPr bwMode="auto">
          <a:xfrm>
            <a:off x="5392041" y="4234203"/>
            <a:ext cx="396769" cy="806527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49037" y="5420921"/>
            <a:ext cx="1253358" cy="32893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85725" algn="r">
              <a:lnSpc>
                <a:spcPct val="120000"/>
              </a:lnSpc>
              <a:buClr>
                <a:srgbClr val="C00000"/>
              </a:buClr>
            </a:pP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持卡人    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4070300" y="5445927"/>
            <a:ext cx="274899" cy="259675"/>
          </a:xfrm>
          <a:prstGeom prst="ellipse">
            <a:avLst/>
          </a:prstGeom>
          <a:solidFill>
            <a:srgbClr val="F0515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直</a:t>
            </a:r>
          </a:p>
        </p:txBody>
      </p:sp>
      <p:sp>
        <p:nvSpPr>
          <p:cNvPr id="27" name="椭圆 26"/>
          <p:cNvSpPr/>
          <p:nvPr/>
        </p:nvSpPr>
        <p:spPr bwMode="auto">
          <a:xfrm>
            <a:off x="3766681" y="4647793"/>
            <a:ext cx="274899" cy="259675"/>
          </a:xfrm>
          <a:prstGeom prst="ellipse">
            <a:avLst/>
          </a:prstGeom>
          <a:solidFill>
            <a:srgbClr val="F0515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间</a:t>
            </a:r>
          </a:p>
        </p:txBody>
      </p:sp>
    </p:spTree>
    <p:extLst>
      <p:ext uri="{BB962C8B-B14F-4D97-AF65-F5344CB8AC3E}">
        <p14:creationId xmlns:p14="http://schemas.microsoft.com/office/powerpoint/2010/main" xmlns="" val="35405886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94819" y="651724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04033" y="2900"/>
            <a:ext cx="9072563" cy="665787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银联网关支付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1156" y="814368"/>
            <a:ext cx="8786874" cy="5878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marL="285735" indent="-285735">
              <a:lnSpc>
                <a:spcPct val="150000"/>
              </a:lnSpc>
              <a:buClr>
                <a:srgbClr val="C00000"/>
              </a:buClr>
              <a:buFont typeface="微软雅黑" panose="020B0503020204020204" pitchFamily="34" charset="-122"/>
              <a:buChar char="■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功能分类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直接付款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</a:pP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	       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只需在页面</a:t>
            </a:r>
            <a:r>
              <a:rPr lang="zh-CN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输入</a:t>
            </a: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卡</a:t>
            </a:r>
            <a:r>
              <a:rPr lang="zh-CN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要素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就可以完成付款。支付订单时在“银联在线支付”网关输入卡号、密码（借）、</a:t>
            </a: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CVN2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（贷）、有效期（贷）、手机号、短信验证码完成支付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。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登录付款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</a:pP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        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指持卡人在</a:t>
            </a:r>
            <a:r>
              <a:rPr lang="zh-CN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注册成为“银联在线支付”用户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后，将银联卡关联在此用户名下，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付款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时直接凭用户名登录、选择已关联卡片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、输入短信验证码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即可完成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付款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的方式。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网银支付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</a:pP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        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在支付过程中，通过“银联在线支付”网关跳转到持卡人的银行网银页面，按</a:t>
            </a:r>
            <a:r>
              <a:rPr lang="zh-CN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银行网银界面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要求输入支付信息并完成支付的方式。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zh-CN" altLang="en-US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迷你付</a:t>
            </a:r>
            <a:endParaRPr lang="en-US" altLang="zh-CN" sz="1600" b="1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</a:pPr>
            <a:r>
              <a:rPr lang="en-US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        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迷你付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（</a:t>
            </a: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IC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卡支付）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是基于互联网、通过一个特殊终端进行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的</a:t>
            </a:r>
            <a:r>
              <a:rPr lang="zh-CN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安全金融</a:t>
            </a:r>
            <a:r>
              <a:rPr lang="en-US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IC</a:t>
            </a:r>
            <a:r>
              <a:rPr lang="zh-CN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卡交易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。在订单支付过程中使用到的是</a:t>
            </a:r>
            <a:r>
              <a:rPr lang="zh-CN" altLang="zh-CN" sz="1600" b="1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主账户联机消费</a:t>
            </a:r>
            <a:r>
              <a:rPr lang="zh-CN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功能</a:t>
            </a:r>
            <a:r>
              <a:rPr lang="zh-CN" altLang="en-US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。</a:t>
            </a:r>
            <a:endParaRPr lang="en-US" altLang="zh-CN" sz="16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742910" lvl="1" indent="-285735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altLang="zh-CN" sz="160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271448">
              <a:lnSpc>
                <a:spcPct val="125000"/>
              </a:lnSpc>
            </a:pPr>
            <a:r>
              <a:rPr lang="en-US" altLang="zh-CN" sz="1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yriad"/>
            </a:endParaRPr>
          </a:p>
          <a:p>
            <a:pPr marL="271448">
              <a:lnSpc>
                <a:spcPct val="125000"/>
              </a:lnSpc>
            </a:pPr>
            <a:r>
              <a:rPr lang="en-US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yriad"/>
              </a:rPr>
              <a:t>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145676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94819" y="651724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04033" y="2900"/>
            <a:ext cx="9072563" cy="665787"/>
          </a:xfrm>
          <a:prstGeom prst="rect">
            <a:avLst/>
          </a:prstGeom>
        </p:spPr>
        <p:txBody>
          <a:bodyPr vert="horz" lIns="91435" tIns="45718" rIns="91435" bIns="4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银联网关支付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合作商户</a:t>
            </a:r>
            <a:endParaRPr lang="zh-CN" altLang="en-US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1880" y="864146"/>
            <a:ext cx="73818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5676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763" y="900000"/>
            <a:ext cx="904874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椭圆形标注 17"/>
          <p:cNvSpPr/>
          <p:nvPr/>
        </p:nvSpPr>
        <p:spPr bwMode="auto">
          <a:xfrm>
            <a:off x="6696496" y="3072959"/>
            <a:ext cx="1097905" cy="801272"/>
          </a:xfrm>
          <a:prstGeom prst="wedgeEllipseCallout">
            <a:avLst>
              <a:gd name="adj1" fmla="val -75065"/>
              <a:gd name="adj2" fmla="val 44062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输入卡</a:t>
            </a:r>
            <a:endParaRPr kumimoji="0" lang="en-US" altLang="zh-CN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相关信息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111" y="2942451"/>
            <a:ext cx="5048670" cy="25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椭圆形标注 21"/>
          <p:cNvSpPr/>
          <p:nvPr/>
        </p:nvSpPr>
        <p:spPr bwMode="auto">
          <a:xfrm>
            <a:off x="781229" y="5884175"/>
            <a:ext cx="1368153" cy="827690"/>
          </a:xfrm>
          <a:prstGeom prst="wedgeEllipseCallout">
            <a:avLst>
              <a:gd name="adj1" fmla="val 59999"/>
              <a:gd name="adj2" fmla="val -53993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点击</a:t>
            </a:r>
            <a:endParaRPr kumimoji="0" lang="en-US" altLang="zh-CN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【</a:t>
            </a: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确认付款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】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9507" y="5472658"/>
            <a:ext cx="109401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 bwMode="auto">
          <a:xfrm>
            <a:off x="1091111" y="2942155"/>
            <a:ext cx="5048669" cy="2592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279508" y="5492839"/>
            <a:ext cx="1094010" cy="540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90392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椭圆形标注 25"/>
          <p:cNvSpPr/>
          <p:nvPr/>
        </p:nvSpPr>
        <p:spPr bwMode="auto">
          <a:xfrm>
            <a:off x="4120235" y="900001"/>
            <a:ext cx="1497898" cy="1028887"/>
          </a:xfrm>
          <a:prstGeom prst="wedgeEllipseCallout">
            <a:avLst>
              <a:gd name="adj1" fmla="val -62742"/>
              <a:gd name="adj2" fmla="val 68484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216000" rIns="0" bIns="216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支付成功</a:t>
            </a: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！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900001"/>
            <a:ext cx="9363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917984" y="4627612"/>
            <a:ext cx="1944000" cy="57600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椭圆形标注 6"/>
          <p:cNvSpPr/>
          <p:nvPr/>
        </p:nvSpPr>
        <p:spPr bwMode="auto">
          <a:xfrm>
            <a:off x="3168047" y="3317931"/>
            <a:ext cx="1367905" cy="983495"/>
          </a:xfrm>
          <a:prstGeom prst="wedgeEllipseCallout">
            <a:avLst>
              <a:gd name="adj1" fmla="val -60599"/>
              <a:gd name="adj2" fmla="val 5610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选择银联在线支付，点击“立即支付”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1"/>
            <a:ext cx="90582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7210" y="4467224"/>
            <a:ext cx="1143000" cy="5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1205984" y="3795450"/>
            <a:ext cx="3312000" cy="576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椭圆形标注 11"/>
          <p:cNvSpPr/>
          <p:nvPr/>
        </p:nvSpPr>
        <p:spPr bwMode="auto">
          <a:xfrm>
            <a:off x="4320232" y="2765729"/>
            <a:ext cx="1097905" cy="801272"/>
          </a:xfrm>
          <a:prstGeom prst="wedgeEllipseCallout">
            <a:avLst>
              <a:gd name="adj1" fmla="val -55224"/>
              <a:gd name="adj2" fmla="val 69890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直接付款</a:t>
            </a:r>
            <a:endParaRPr lang="en-US" altLang="zh-CN" sz="12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输入卡号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889" y="3805593"/>
            <a:ext cx="3667158" cy="58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形标注 13"/>
          <p:cNvSpPr/>
          <p:nvPr/>
        </p:nvSpPr>
        <p:spPr bwMode="auto">
          <a:xfrm>
            <a:off x="2619094" y="4816643"/>
            <a:ext cx="1097905" cy="827690"/>
          </a:xfrm>
          <a:prstGeom prst="wedgeEllipseCallout">
            <a:avLst>
              <a:gd name="adj1" fmla="val -75066"/>
              <a:gd name="adj2" fmla="val -37389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直接付款</a:t>
            </a:r>
            <a:endParaRPr lang="en-US" altLang="zh-CN" sz="12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点击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下一步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231374" y="4529789"/>
            <a:ext cx="1071884" cy="504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94819" y="651723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8746" tIns="49373" rIns="98746" bIns="49373"/>
          <a:lstStyle/>
          <a:p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04031" y="2898"/>
            <a:ext cx="9072563" cy="665786"/>
          </a:xfrm>
          <a:prstGeom prst="rect">
            <a:avLst/>
          </a:prstGeom>
        </p:spPr>
        <p:txBody>
          <a:bodyPr vert="horz" lIns="98746" tIns="49373" rIns="98746" bIns="4937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银联网关支付</a:t>
            </a:r>
            <a:r>
              <a:rPr lang="en-US" altLang="zh-CN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直接付款</a:t>
            </a:r>
            <a:r>
              <a:rPr lang="zh-CN" altLang="en-US" sz="3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示例</a:t>
            </a:r>
          </a:p>
        </p:txBody>
      </p:sp>
    </p:spTree>
    <p:extLst>
      <p:ext uri="{BB962C8B-B14F-4D97-AF65-F5344CB8AC3E}">
        <p14:creationId xmlns="" xmlns:p14="http://schemas.microsoft.com/office/powerpoint/2010/main" val="5668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5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  <p:bldP spid="26" grpId="0" animBg="1"/>
      <p:bldP spid="6" grpId="0" animBg="1"/>
      <p:bldP spid="6" grpId="1" animBg="1"/>
      <p:bldP spid="6" grpId="2" animBg="1"/>
      <p:bldP spid="7" grpId="0" animBg="1"/>
      <p:bldP spid="7" grpId="1" animBg="1"/>
      <p:bldP spid="9" grpId="0" animBg="1"/>
      <p:bldP spid="9" grpId="1" animBg="1"/>
      <p:bldP spid="9" grpId="2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763" y="900000"/>
            <a:ext cx="904874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4410" y="4533875"/>
            <a:ext cx="3650303" cy="66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0686" y="5184626"/>
            <a:ext cx="1318161" cy="61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 bwMode="auto">
          <a:xfrm>
            <a:off x="1192028" y="3655612"/>
            <a:ext cx="5552726" cy="1548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椭圆形标注 17"/>
          <p:cNvSpPr/>
          <p:nvPr/>
        </p:nvSpPr>
        <p:spPr bwMode="auto">
          <a:xfrm>
            <a:off x="5601733" y="4898154"/>
            <a:ext cx="1368153" cy="827690"/>
          </a:xfrm>
          <a:prstGeom prst="wedgeEllipseCallout">
            <a:avLst>
              <a:gd name="adj1" fmla="val -101354"/>
              <a:gd name="adj2" fmla="val -39128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输入</a:t>
            </a:r>
            <a:endParaRPr lang="en-US" altLang="zh-CN" sz="12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短信验证码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sp>
        <p:nvSpPr>
          <p:cNvPr id="22" name="椭圆形标注 21"/>
          <p:cNvSpPr/>
          <p:nvPr/>
        </p:nvSpPr>
        <p:spPr bwMode="auto">
          <a:xfrm>
            <a:off x="719832" y="4658974"/>
            <a:ext cx="1368153" cy="827690"/>
          </a:xfrm>
          <a:prstGeom prst="wedgeEllipseCallout">
            <a:avLst>
              <a:gd name="adj1" fmla="val 59222"/>
              <a:gd name="adj2" fmla="val 39783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点击</a:t>
            </a:r>
            <a:endParaRPr kumimoji="0" lang="en-US" altLang="zh-CN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【</a:t>
            </a: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登录付款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】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312244" y="5215486"/>
            <a:ext cx="1071884" cy="504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900001"/>
            <a:ext cx="9363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917984" y="4627612"/>
            <a:ext cx="1944000" cy="57600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椭圆形标注 6"/>
          <p:cNvSpPr/>
          <p:nvPr/>
        </p:nvSpPr>
        <p:spPr bwMode="auto">
          <a:xfrm>
            <a:off x="3168047" y="3317931"/>
            <a:ext cx="1367905" cy="983495"/>
          </a:xfrm>
          <a:prstGeom prst="wedgeEllipseCallout">
            <a:avLst>
              <a:gd name="adj1" fmla="val -60599"/>
              <a:gd name="adj2" fmla="val 5610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选择银联在线支付，点击“立即支付”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90392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椭圆形标注 25"/>
          <p:cNvSpPr/>
          <p:nvPr/>
        </p:nvSpPr>
        <p:spPr bwMode="auto">
          <a:xfrm>
            <a:off x="4120235" y="900001"/>
            <a:ext cx="1497898" cy="1028887"/>
          </a:xfrm>
          <a:prstGeom prst="wedgeEllipseCallout">
            <a:avLst>
              <a:gd name="adj1" fmla="val -62742"/>
              <a:gd name="adj2" fmla="val 68484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216000" rIns="0" bIns="216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支付成功</a:t>
            </a:r>
            <a:r>
              <a:rPr lang="zh-CN" altLang="en-US" sz="1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！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1"/>
            <a:ext cx="90582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椭圆形标注 26"/>
          <p:cNvSpPr/>
          <p:nvPr/>
        </p:nvSpPr>
        <p:spPr bwMode="auto">
          <a:xfrm>
            <a:off x="4357996" y="2384940"/>
            <a:ext cx="1364632" cy="827690"/>
          </a:xfrm>
          <a:prstGeom prst="wedgeEllipseCallout">
            <a:avLst>
              <a:gd name="adj1" fmla="val 47590"/>
              <a:gd name="adj2" fmla="val 59574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登录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付款</a:t>
            </a:r>
            <a:endParaRPr lang="en-US" altLang="zh-CN" sz="12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输入</a:t>
            </a: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用户信息</a:t>
            </a: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7673" y="4427807"/>
            <a:ext cx="2185059" cy="59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5760392" y="2951807"/>
            <a:ext cx="3600400" cy="1476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0392" y="2952496"/>
            <a:ext cx="3527677" cy="14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 bwMode="auto">
          <a:xfrm>
            <a:off x="6368355" y="4533875"/>
            <a:ext cx="1071884" cy="504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椭圆形标注 14"/>
          <p:cNvSpPr/>
          <p:nvPr/>
        </p:nvSpPr>
        <p:spPr bwMode="auto">
          <a:xfrm>
            <a:off x="4680272" y="4013962"/>
            <a:ext cx="1368153" cy="827690"/>
          </a:xfrm>
          <a:prstGeom prst="wedgeEllipseCallout">
            <a:avLst>
              <a:gd name="adj1" fmla="val 59222"/>
              <a:gd name="adj2" fmla="val 39783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点击</a:t>
            </a:r>
            <a:endParaRPr kumimoji="0" lang="en-US" altLang="zh-CN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【</a:t>
            </a: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登录付款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】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94819" y="651723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8746" tIns="49373" rIns="98746" bIns="49373"/>
          <a:lstStyle/>
          <a:p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04031" y="2898"/>
            <a:ext cx="9072563" cy="665786"/>
          </a:xfrm>
          <a:prstGeom prst="rect">
            <a:avLst/>
          </a:prstGeom>
        </p:spPr>
        <p:txBody>
          <a:bodyPr vert="horz" lIns="98746" tIns="49373" rIns="98746" bIns="4937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银联网关支付</a:t>
            </a:r>
            <a:r>
              <a:rPr lang="en-US" altLang="zh-CN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登录</a:t>
            </a:r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付款</a:t>
            </a:r>
            <a:r>
              <a:rPr lang="zh-CN" altLang="en-US" sz="3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示例</a:t>
            </a:r>
          </a:p>
        </p:txBody>
      </p:sp>
    </p:spTree>
    <p:extLst>
      <p:ext uri="{BB962C8B-B14F-4D97-AF65-F5344CB8AC3E}">
        <p14:creationId xmlns="" xmlns:p14="http://schemas.microsoft.com/office/powerpoint/2010/main" val="19533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22" grpId="0" animBg="1"/>
      <p:bldP spid="22" grpId="1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7" grpId="0" animBg="1"/>
      <p:bldP spid="7" grpId="1" animBg="1"/>
      <p:bldP spid="26" grpId="0" animBg="1"/>
      <p:bldP spid="27" grpId="0" animBg="1"/>
      <p:bldP spid="27" grpId="1" animBg="1"/>
      <p:bldP spid="24" grpId="0" animBg="1"/>
      <p:bldP spid="24" grpId="1" animBg="1"/>
      <p:bldP spid="24" grpId="2" animBg="1"/>
      <p:bldP spid="14" grpId="0" animBg="1"/>
      <p:bldP spid="14" grpId="1" animBg="1"/>
      <p:bldP spid="14" grpId="2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900000"/>
            <a:ext cx="93630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椭圆形标注 38"/>
          <p:cNvSpPr/>
          <p:nvPr/>
        </p:nvSpPr>
        <p:spPr bwMode="auto">
          <a:xfrm>
            <a:off x="7005057" y="185943"/>
            <a:ext cx="1526520" cy="931560"/>
          </a:xfrm>
          <a:prstGeom prst="wedgeEllipseCallout">
            <a:avLst>
              <a:gd name="adj1" fmla="val -36539"/>
              <a:gd name="adj2" fmla="val 73931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银行系统页面中完成支付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900001"/>
            <a:ext cx="9363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 bwMode="auto">
          <a:xfrm>
            <a:off x="917984" y="4627612"/>
            <a:ext cx="1944000" cy="576000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椭圆形标注 2"/>
          <p:cNvSpPr/>
          <p:nvPr/>
        </p:nvSpPr>
        <p:spPr bwMode="auto">
          <a:xfrm>
            <a:off x="2893803" y="3409043"/>
            <a:ext cx="1367905" cy="983495"/>
          </a:xfrm>
          <a:prstGeom prst="wedgeEllipseCallout">
            <a:avLst>
              <a:gd name="adj1" fmla="val -52687"/>
              <a:gd name="adj2" fmla="val 5368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选择银联在线支付，点击“立即支付”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90582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1901532" y="2232298"/>
            <a:ext cx="1266572" cy="540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椭圆形标注 25"/>
          <p:cNvSpPr/>
          <p:nvPr/>
        </p:nvSpPr>
        <p:spPr bwMode="auto">
          <a:xfrm>
            <a:off x="917984" y="1296194"/>
            <a:ext cx="1310496" cy="827690"/>
          </a:xfrm>
          <a:prstGeom prst="wedgeEllipseCallout">
            <a:avLst>
              <a:gd name="adj1" fmla="val 47590"/>
              <a:gd name="adj2" fmla="val 59574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点击</a:t>
            </a:r>
            <a:endParaRPr kumimoji="0" lang="en-US" altLang="zh-CN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【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网银支付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】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1" y="900000"/>
            <a:ext cx="90582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/>
          <p:nvPr/>
        </p:nvSpPr>
        <p:spPr bwMode="auto">
          <a:xfrm>
            <a:off x="4126944" y="2920205"/>
            <a:ext cx="1702140" cy="540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椭圆形标注 35"/>
          <p:cNvSpPr/>
          <p:nvPr/>
        </p:nvSpPr>
        <p:spPr bwMode="auto">
          <a:xfrm>
            <a:off x="4944713" y="1971026"/>
            <a:ext cx="1310496" cy="801272"/>
          </a:xfrm>
          <a:prstGeom prst="wedgeEllipseCallout">
            <a:avLst>
              <a:gd name="adj1" fmla="val -33059"/>
              <a:gd name="adj2" fmla="val 65502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选择</a:t>
            </a:r>
            <a:endParaRPr lang="en-US" altLang="zh-CN" sz="12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一家银行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4797630"/>
            <a:ext cx="9058275" cy="22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矩形 36"/>
          <p:cNvSpPr/>
          <p:nvPr/>
        </p:nvSpPr>
        <p:spPr bwMode="auto">
          <a:xfrm>
            <a:off x="3672160" y="6589815"/>
            <a:ext cx="1702140" cy="540000"/>
          </a:xfrm>
          <a:prstGeom prst="rect">
            <a:avLst/>
          </a:prstGeom>
          <a:noFill/>
          <a:ln w="57150" cap="flat" cmpd="sng" algn="ctr">
            <a:solidFill>
              <a:srgbClr val="F0515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椭圆形标注 37"/>
          <p:cNvSpPr/>
          <p:nvPr/>
        </p:nvSpPr>
        <p:spPr bwMode="auto">
          <a:xfrm>
            <a:off x="5347942" y="5694213"/>
            <a:ext cx="1310496" cy="827690"/>
          </a:xfrm>
          <a:prstGeom prst="wedgeEllipseCallout">
            <a:avLst>
              <a:gd name="adj1" fmla="val -58432"/>
              <a:gd name="adj2" fmla="val 48096"/>
            </a:avLst>
          </a:prstGeom>
          <a:solidFill>
            <a:srgbClr val="AEAAE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点击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【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到网上银行支付</a:t>
            </a:r>
            <a:r>
              <a:rPr lang="en-US" altLang="zh-CN" sz="1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ＭＳ Ｐゴシック" charset="-128"/>
              </a:rPr>
              <a:t>】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15" y="3066380"/>
            <a:ext cx="200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94819" y="651723"/>
            <a:ext cx="8699789" cy="1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8746" tIns="49373" rIns="98746" bIns="49373"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504031" y="2898"/>
            <a:ext cx="9072563" cy="665786"/>
          </a:xfrm>
          <a:prstGeom prst="rect">
            <a:avLst/>
          </a:prstGeom>
        </p:spPr>
        <p:txBody>
          <a:bodyPr vert="horz" lIns="98746" tIns="49373" rIns="98746" bIns="4937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银联网关支付</a:t>
            </a:r>
            <a:r>
              <a:rPr lang="en-US" altLang="zh-CN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网</a:t>
            </a:r>
            <a:r>
              <a:rPr lang="zh-CN" altLang="en-US" sz="3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银支付示例</a:t>
            </a:r>
            <a:endParaRPr lang="zh-CN" altLang="en-US" sz="3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9758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39" grpId="0" animBg="1"/>
      <p:bldP spid="19" grpId="0" animBg="1"/>
      <p:bldP spid="19" grpId="1" animBg="1"/>
      <p:bldP spid="19" grpId="2" animBg="1"/>
      <p:bldP spid="3" grpId="0" animBg="1"/>
      <p:bldP spid="3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IB Standard Onscreen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B Standard Onscreen">
      <a:majorFont>
        <a:latin typeface="宋体"/>
        <a:ea typeface="宋体"/>
        <a:cs typeface="宋体"/>
      </a:majorFont>
      <a:minorFont>
        <a:latin typeface="宋体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0" tIns="144000" rIns="0" bIns="144000" numCol="1" rtlCol="0" anchor="ctr" anchorCtr="1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微软雅黑" pitchFamily="34" charset="-122"/>
            <a:cs typeface="ＭＳ Ｐゴシック" charset="-128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B Standard Onscreen">
  <a:themeElements>
    <a:clrScheme name="2_IB Standard Onscreen 1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2_IB Standard Onscreen">
      <a:majorFont>
        <a:latin typeface="宋体"/>
        <a:ea typeface="宋体"/>
        <a:cs typeface="宋体"/>
      </a:majorFont>
      <a:minorFont>
        <a:latin typeface="宋体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IB Standard Onscreen">
  <a:themeElements>
    <a:clrScheme name="2_IB Standard Onscreen 1">
      <a:dk1>
        <a:srgbClr val="3C3737"/>
      </a:dk1>
      <a:lt1>
        <a:srgbClr val="FFFFFF"/>
      </a:lt1>
      <a:dk2>
        <a:srgbClr val="C60C30"/>
      </a:dk2>
      <a:lt2>
        <a:srgbClr val="B7B1A9"/>
      </a:lt2>
      <a:accent1>
        <a:srgbClr val="861D25"/>
      </a:accent1>
      <a:accent2>
        <a:srgbClr val="103B66"/>
      </a:accent2>
      <a:accent3>
        <a:srgbClr val="FFFFFF"/>
      </a:accent3>
      <a:accent4>
        <a:srgbClr val="322D2D"/>
      </a:accent4>
      <a:accent5>
        <a:srgbClr val="C3ABAC"/>
      </a:accent5>
      <a:accent6>
        <a:srgbClr val="0D355C"/>
      </a:accent6>
      <a:hlink>
        <a:srgbClr val="185A24"/>
      </a:hlink>
      <a:folHlink>
        <a:srgbClr val="392047"/>
      </a:folHlink>
    </a:clrScheme>
    <a:fontScheme name="2_IB Standard Onscreen">
      <a:majorFont>
        <a:latin typeface="宋体"/>
        <a:ea typeface="宋体"/>
        <a:cs typeface="宋体"/>
      </a:majorFont>
      <a:minorFont>
        <a:latin typeface="宋体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_IB Standard Onscreen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宋体"/>
        <a:cs typeface=""/>
      </a:majorFont>
      <a:minorFont>
        <a:latin typeface="方正悦准黑简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21104</TotalTime>
  <Words>1227</Words>
  <Application>Microsoft Office PowerPoint</Application>
  <PresentationFormat>自定义</PresentationFormat>
  <Paragraphs>152</Paragraphs>
  <Slides>14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IB Standard Onscreen</vt:lpstr>
      <vt:lpstr>2_IB Standard Onscreen</vt:lpstr>
      <vt:lpstr>3_IB Standard Onscreen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     谢谢！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new PPT template</dc:title>
  <dc:creator>dzni</dc:creator>
  <cp:lastModifiedBy>倪德中</cp:lastModifiedBy>
  <cp:revision>3340</cp:revision>
  <cp:lastPrinted>2013-09-11T00:56:04Z</cp:lastPrinted>
  <dcterms:created xsi:type="dcterms:W3CDTF">2011-05-26T03:53:20Z</dcterms:created>
  <dcterms:modified xsi:type="dcterms:W3CDTF">2014-12-02T06:30:22Z</dcterms:modified>
</cp:coreProperties>
</file>